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4052" r:id="rId1"/>
  </p:sldMasterIdLst>
  <p:notesMasterIdLst>
    <p:notesMasterId r:id="rId65"/>
  </p:notesMasterIdLst>
  <p:handoutMasterIdLst>
    <p:handoutMasterId r:id="rId66"/>
  </p:handoutMasterIdLst>
  <p:sldIdLst>
    <p:sldId id="517" r:id="rId2"/>
    <p:sldId id="586" r:id="rId3"/>
    <p:sldId id="531" r:id="rId4"/>
    <p:sldId id="530" r:id="rId5"/>
    <p:sldId id="524" r:id="rId6"/>
    <p:sldId id="520" r:id="rId7"/>
    <p:sldId id="538" r:id="rId8"/>
    <p:sldId id="521" r:id="rId9"/>
    <p:sldId id="537" r:id="rId10"/>
    <p:sldId id="522" r:id="rId11"/>
    <p:sldId id="523" r:id="rId12"/>
    <p:sldId id="525" r:id="rId13"/>
    <p:sldId id="526" r:id="rId14"/>
    <p:sldId id="528" r:id="rId15"/>
    <p:sldId id="587" r:id="rId16"/>
    <p:sldId id="588" r:id="rId17"/>
    <p:sldId id="589" r:id="rId18"/>
    <p:sldId id="590" r:id="rId19"/>
    <p:sldId id="529" r:id="rId20"/>
    <p:sldId id="591" r:id="rId21"/>
    <p:sldId id="513" r:id="rId22"/>
    <p:sldId id="532" r:id="rId23"/>
    <p:sldId id="533" r:id="rId24"/>
    <p:sldId id="592" r:id="rId25"/>
    <p:sldId id="536" r:id="rId26"/>
    <p:sldId id="535" r:id="rId27"/>
    <p:sldId id="543" r:id="rId28"/>
    <p:sldId id="541" r:id="rId29"/>
    <p:sldId id="550" r:id="rId30"/>
    <p:sldId id="549" r:id="rId31"/>
    <p:sldId id="544" r:id="rId32"/>
    <p:sldId id="551" r:id="rId33"/>
    <p:sldId id="593" r:id="rId34"/>
    <p:sldId id="545" r:id="rId35"/>
    <p:sldId id="552" r:id="rId36"/>
    <p:sldId id="548" r:id="rId37"/>
    <p:sldId id="546" r:id="rId38"/>
    <p:sldId id="547" r:id="rId39"/>
    <p:sldId id="539" r:id="rId40"/>
    <p:sldId id="554" r:id="rId41"/>
    <p:sldId id="512" r:id="rId42"/>
    <p:sldId id="556" r:id="rId43"/>
    <p:sldId id="562" r:id="rId44"/>
    <p:sldId id="563" r:id="rId45"/>
    <p:sldId id="557" r:id="rId46"/>
    <p:sldId id="560" r:id="rId47"/>
    <p:sldId id="561" r:id="rId48"/>
    <p:sldId id="568" r:id="rId49"/>
    <p:sldId id="571" r:id="rId50"/>
    <p:sldId id="577" r:id="rId51"/>
    <p:sldId id="569" r:id="rId52"/>
    <p:sldId id="570" r:id="rId53"/>
    <p:sldId id="578" r:id="rId54"/>
    <p:sldId id="580" r:id="rId55"/>
    <p:sldId id="572" r:id="rId56"/>
    <p:sldId id="585" r:id="rId57"/>
    <p:sldId id="573" r:id="rId58"/>
    <p:sldId id="574" r:id="rId59"/>
    <p:sldId id="575" r:id="rId60"/>
    <p:sldId id="594" r:id="rId61"/>
    <p:sldId id="584" r:id="rId62"/>
    <p:sldId id="555" r:id="rId63"/>
    <p:sldId id="583" r:id="rId64"/>
  </p:sldIdLst>
  <p:sldSz cx="10080625" cy="7559675"/>
  <p:notesSz cx="7559675" cy="10691813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Lucida Sans Unicode" panose="020B0602030504020204" pitchFamily="34" charset="0"/>
      <p:regular r:id="rId71"/>
    </p:embeddedFont>
  </p:embeddedFontLst>
  <p:defaultTextStyle>
    <a:defPPr>
      <a:defRPr lang="en-GB"/>
    </a:defPPr>
    <a:lvl1pPr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423863" indent="-214313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639763" indent="-209550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855663" indent="-211138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1071563" indent="-211138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binet" initials="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CC7"/>
    <a:srgbClr val="FFC305"/>
    <a:srgbClr val="2880B6"/>
    <a:srgbClr val="F0B40A"/>
    <a:srgbClr val="F5B80B"/>
    <a:srgbClr val="4CA3D8"/>
    <a:srgbClr val="00B0EE"/>
    <a:srgbClr val="E1A809"/>
    <a:srgbClr val="71AEC9"/>
    <a:srgbClr val="4C8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4713" autoAdjust="0"/>
  </p:normalViewPr>
  <p:slideViewPr>
    <p:cSldViewPr>
      <p:cViewPr varScale="1">
        <p:scale>
          <a:sx n="60" d="100"/>
          <a:sy n="60" d="100"/>
        </p:scale>
        <p:origin x="-1470" y="-7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10" d="100"/>
          <a:sy n="110" d="100"/>
        </p:scale>
        <p:origin x="-3000" y="13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49216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 sz="1200"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49216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 sz="1200"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686EB84B-00A3-433A-AB92-3ECE4BEA0104}" type="datetimeFigureOut">
              <a:rPr lang="cs-CZ"/>
              <a:pPr>
                <a:defRPr/>
              </a:pPr>
              <a:t>6.2.2018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49216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 sz="1200"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AE2B51-A8F3-4B8D-9ADA-BF472B81C2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172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4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16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16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216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00AAF74-A702-426B-B546-D36DFA437C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1262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8284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2959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424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BF53926C-9749-4872-8AE4-573F30233629}" type="slidenum">
              <a:rPr lang="cs-CZ" altLang="cs-CZ" smtClean="0"/>
              <a:pPr>
                <a:defRPr/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2064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3200317-E5D1-42E9-B229-8C95DA7D1DE2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70251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cs-CZ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 snímku řešení vztahů mezi lidmi, všeobecné dobro, vynálezy ku prospěchu lidstva, zájem o média, politiku…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6492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9899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9435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1050" b="1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CHARTA PRÁV NADANÝCH DĚTÍ</a:t>
            </a:r>
          </a:p>
          <a:p>
            <a:endParaRPr lang="cs-CZ" sz="1050" b="1" kern="120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1. Nadané dítě má právo být podporované prostřednictvím adekvátních zkušeností při vyučování i  tehdy, když ostatní děti stejného věku nejsou schopné z těchto zkušeností profitovat.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2. Nadané dítě má právo být zařazené do skupin a být v kontaktu s ostatními nadanými dětmi během některých částí vyučování tak, aby mohlo být pochopené, podporované a stimulované.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3. Nadané dítě má právo být vzděláváno a ne být využíváno jako tutor nebo učitelův asistent během většiny školního dne.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4. Nadané dítě má právo na předkládání nových, pokrokových a netradičních myšlenek a koncepcí, bez ohledu na materiály a možnosti určené pro děti stejného věku nebo ročníku, v kterém je umístěno.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5. Nadané dítě má právo učit se takovým věcem, pojmům a koncepcím, které ještě neovládá, namísto toho, aby se muselo znovu učit poznatky, které už ovládá.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6. Nadané dítě má právo učit se rychleji než jeho vrstevníci a mít takové tempo učení, které je pro něj charakteristické.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7. Nadané dítě má právo myslet alternativně, vytvářet odlišné produkty a využívat intuici a inovaci v procesu vyučování.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8. Nadané dítě má právo být idealistické a citlivé ke spravedlnosti, právu, přesnosti a globál ním problémům lidstva a mít příležitost vyjádřit svoje názory.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9. Nadané dítě má právo na všeobecné pochybnosti, na nabízení alternativních řešení a ocenění  komplexnosti a důkladnosti svého myšlení.</a:t>
            </a: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10. Nadané dítě má právo být vytrvalé a cílevědomé ve svém dalším úsilí o získávání vědomostí. </a:t>
            </a:r>
          </a:p>
          <a:p>
            <a:endParaRPr lang="cs-CZ" sz="1000" dirty="0" smtClean="0">
              <a:latin typeface="+mn-lt"/>
            </a:endParaRPr>
          </a:p>
          <a:p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podle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National</a:t>
            </a:r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Association</a:t>
            </a:r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for</a:t>
            </a:r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Gifted</a:t>
            </a:r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Children</a:t>
            </a:r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uvedeno v knize Jolany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Laznibatové</a:t>
            </a:r>
            <a:r>
              <a:rPr lang="cs-CZ" sz="10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Nadané </a:t>
            </a:r>
            <a:r>
              <a:rPr lang="cs-CZ" sz="10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dieťa</a:t>
            </a:r>
            <a:endParaRPr lang="cs-CZ" sz="1000" kern="120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endParaRPr lang="cs-CZ" altLang="cs-CZ" sz="1000" dirty="0" smtClean="0">
              <a:latin typeface="+mn-lt"/>
            </a:endParaRPr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D1E41DF-8B24-4449-B459-28522D5D98EE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420297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BF93430-E6D8-4497-B51C-88AE53B6ADAC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63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92048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82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>
                <a:latin typeface="+mn-lt"/>
              </a:rPr>
              <a:t>Mnohé tyto projevy můžeme pozorovat již u předškolních dětí.</a:t>
            </a:r>
          </a:p>
          <a:p>
            <a:endParaRPr lang="cs-CZ" dirty="0" smtClean="0">
              <a:latin typeface="+mn-lt"/>
            </a:endParaRP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Paměť a znalosti – vynikající paměť a používání informací.</a:t>
            </a:r>
          </a:p>
          <a:p>
            <a:pPr lvl="0"/>
            <a:r>
              <a:rPr lang="cs-CZ" sz="1200" kern="1200" dirty="0" err="1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Sebeřízení</a:t>
            </a:r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– sami vědí nejlépe, jak se učit a jsou schopni si sami své učení kontrolovat.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Rychlost myšlení – mohou strávit více času plánováním, ale potom se rychleji rozhodují.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Zpracování problémů – doplní si informace, zjistí, co je a co není důležité a rychleji se doberou k podstatě věci.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Pružnost – i když je jejich myšlení obvykle systematičtější, než myšlení ostatních dětí, jsou schopni si uvědomovat a přijmout i jiný možný způsob učení a řešení problémů.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Dávají přednost složitosti – mají tendenci dělat hry a úkoly složitějšími, aby byly zajímavější.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Už od raného věku mají mimořádnou schopnost záměrného a dlouhodobého soustředění. 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Časná symbolická aktivita – velmi brzy se naučí mluvit, číst a psát. </a:t>
            </a:r>
          </a:p>
          <a:p>
            <a:endParaRPr lang="cs-CZ" dirty="0" smtClean="0">
              <a:latin typeface="+mn-lt"/>
            </a:endParaRPr>
          </a:p>
          <a:p>
            <a:r>
              <a:rPr lang="cs-CZ" dirty="0" err="1" smtClean="0">
                <a:latin typeface="+mn-lt"/>
              </a:rPr>
              <a:t>Láznibatová</a:t>
            </a:r>
            <a:r>
              <a:rPr lang="cs-CZ" dirty="0" smtClean="0">
                <a:latin typeface="+mn-lt"/>
              </a:rPr>
              <a:t> uvádí tyto znaky:</a:t>
            </a:r>
          </a:p>
          <a:p>
            <a:r>
              <a:rPr lang="cs-CZ" b="1" dirty="0" smtClean="0">
                <a:latin typeface="+mn-lt"/>
              </a:rPr>
              <a:t> Všeobecné znaky</a:t>
            </a:r>
            <a:endParaRPr lang="cs-CZ" dirty="0" smtClean="0">
              <a:latin typeface="+mn-lt"/>
            </a:endParaRPr>
          </a:p>
          <a:p>
            <a:r>
              <a:rPr lang="cs-CZ" dirty="0" smtClean="0">
                <a:latin typeface="+mn-lt"/>
              </a:rPr>
              <a:t>Velká energie, vitalita, aktivita, široké spektrum zájmů, bohatý slovník, rané četní, časné schopnosti používat abstraktní pojmy, pochopit význam cizích slov a používat je, zájem o podstatu věcí, vztahů, vynikající paměť a pozornost, celkově nízká unavitelnost v duševních činnostech, zájem o náročná témata a sklon vést diskuse na tato témata.</a:t>
            </a:r>
          </a:p>
          <a:p>
            <a:r>
              <a:rPr lang="cs-CZ" b="1" dirty="0" smtClean="0">
                <a:latin typeface="+mn-lt"/>
              </a:rPr>
              <a:t> Tvořivé znaky</a:t>
            </a:r>
            <a:endParaRPr lang="cs-CZ" dirty="0" smtClean="0">
              <a:latin typeface="+mn-lt"/>
            </a:endParaRPr>
          </a:p>
          <a:p>
            <a:r>
              <a:rPr lang="cs-CZ" dirty="0" smtClean="0">
                <a:latin typeface="+mn-lt"/>
              </a:rPr>
              <a:t>Intelektová hravost, bohatá fantazie a schopnost lehce rozehrát imaginaci, množství originálních nápadů, expresivita v názorech a ve vyjadřování, pružnost a hravost myšlení, originalita při řešení úloh různého typu, úsilí a jedinečnost </a:t>
            </a:r>
            <a:br>
              <a:rPr lang="cs-CZ" dirty="0" smtClean="0">
                <a:latin typeface="+mn-lt"/>
              </a:rPr>
            </a:br>
            <a:r>
              <a:rPr lang="cs-CZ" dirty="0" smtClean="0">
                <a:latin typeface="+mn-lt"/>
              </a:rPr>
              <a:t>a neopakovatelnost nápadů v pracích, úžasná představivost, silně vyvinutý smysl pro estetické cítění a vidění věcí, časná impulsivnost, výbušnost, prudké reakce, emocionální citlivost a zranitelnost</a:t>
            </a:r>
          </a:p>
          <a:p>
            <a:r>
              <a:rPr lang="cs-CZ" b="1" dirty="0" smtClean="0">
                <a:latin typeface="+mn-lt"/>
              </a:rPr>
              <a:t> Učební znaky</a:t>
            </a:r>
            <a:endParaRPr lang="cs-CZ" dirty="0" smtClean="0">
              <a:latin typeface="+mn-lt"/>
            </a:endParaRPr>
          </a:p>
          <a:p>
            <a:r>
              <a:rPr lang="cs-CZ" dirty="0" smtClean="0">
                <a:latin typeface="+mn-lt"/>
              </a:rPr>
              <a:t>Děti začínají se vším dříve než ostatní, rychlé tempo učení, lehké učení a radost z každé intelektové aktivity, bystrost při pozorování, schopnost rozeznat všechny detaily, schopnost vhledu do podstaty problému, tendence k strukturování problémů, dobré analyticko-syntetické myšlení, stejně tak i logicko-algoritmické, kreativní myšlení, schopnost najít více řešení problémů, neúnavnost při vyhledávání informací, správné zevšeobecňování, kritické a sebekritické myšlení, perfekcionismus.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071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2627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úspěšný</a:t>
            </a:r>
            <a:r>
              <a:rPr lang="cs-CZ" sz="1400" b="1" dirty="0" smtClean="0">
                <a:latin typeface="+mn-lt"/>
              </a:rPr>
              <a:t> - </a:t>
            </a:r>
            <a:r>
              <a:rPr lang="cs-CZ" sz="1400" dirty="0" smtClean="0">
                <a:latin typeface="+mn-lt"/>
              </a:rPr>
              <a:t>perfekcionista, neriskující, poslušný, výborné výsledky, je třeba motivace, zadání úkolu;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autonomní</a:t>
            </a:r>
            <a:r>
              <a:rPr lang="cs-CZ" sz="1400" dirty="0" smtClean="0">
                <a:latin typeface="+mn-lt"/>
              </a:rPr>
              <a:t>  - pracuje nezávisle, samostatný, zodpovědný, všemi akceptován a uznáván, má pozitivní vliv.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tvořivý rebel</a:t>
            </a:r>
            <a:r>
              <a:rPr lang="cs-CZ" sz="1400" dirty="0" smtClean="0">
                <a:latin typeface="+mn-lt"/>
              </a:rPr>
              <a:t>  - nízká sebekontrola, experimentátor, klade otázky, rebel, opravuje učitele);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skrytý</a:t>
            </a:r>
            <a:r>
              <a:rPr lang="cs-CZ" sz="1400" dirty="0" smtClean="0">
                <a:latin typeface="+mn-lt"/>
              </a:rPr>
              <a:t> –maskovaný, popírá svůj talent, podceňuje se, nízké sebevědomí, tichý, plachý, neochotný riskovat;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odpadlík</a:t>
            </a:r>
            <a:r>
              <a:rPr lang="cs-CZ" sz="1400" dirty="0" smtClean="0">
                <a:latin typeface="+mn-lt"/>
              </a:rPr>
              <a:t> - neplní úkoly, nezájem, nízká míra zapojení se, věčná nespokojenost, vyrušuje, popuzuje chováním, spolužáky odmítán až odsuzován, vnímán jako samotář;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cs-CZ" sz="1400" b="1" dirty="0" smtClean="0">
                <a:solidFill>
                  <a:srgbClr val="FF0000"/>
                </a:solidFill>
                <a:latin typeface="+mn-lt"/>
              </a:rPr>
              <a:t>s dvojí výjimečností </a:t>
            </a:r>
            <a:r>
              <a:rPr lang="cs-CZ" sz="1400" dirty="0" smtClean="0">
                <a:latin typeface="+mn-lt"/>
              </a:rPr>
              <a:t>– nadaný s přidruženým postižením (vnímán jako podivín);</a:t>
            </a:r>
          </a:p>
          <a:p>
            <a:pPr marL="228600" indent="-228600" algn="just">
              <a:buFont typeface="+mj-lt"/>
              <a:buAutoNum type="arabicPeriod"/>
            </a:pPr>
            <a:endParaRPr lang="cs-CZ" dirty="0" smtClean="0"/>
          </a:p>
          <a:p>
            <a:r>
              <a:rPr lang="cs-CZ" sz="1300" u="sng" dirty="0" smtClean="0">
                <a:latin typeface="+mn-lt"/>
              </a:rPr>
              <a:t>Úspěšný </a:t>
            </a:r>
            <a:endParaRPr lang="cs-CZ" sz="1300" dirty="0" smtClean="0">
              <a:latin typeface="+mn-lt"/>
            </a:endParaRPr>
          </a:p>
          <a:p>
            <a:r>
              <a:rPr lang="cs-CZ" sz="1300" dirty="0" smtClean="0">
                <a:latin typeface="+mn-lt"/>
              </a:rPr>
              <a:t>Tuto skupinu je poměrně snadné identifikovat. Jsou to děti, které se velice dobře a snadno učí, mají vhodné chování, rády zažívají úspěch a ocenění ze strany rodičů i učitelů. Jejich charakteristickými znaky jsou perfekcionismus, vysoký výkon, hledání akceptace, vyhýbání se risku, konformita a závislost.</a:t>
            </a:r>
          </a:p>
          <a:p>
            <a:r>
              <a:rPr lang="cs-CZ" sz="1300" u="sng" dirty="0" smtClean="0">
                <a:latin typeface="+mn-lt"/>
              </a:rPr>
              <a:t>Autonomní</a:t>
            </a:r>
            <a:endParaRPr lang="cs-CZ" sz="1300" dirty="0" smtClean="0">
              <a:latin typeface="+mn-lt"/>
            </a:endParaRPr>
          </a:p>
          <a:p>
            <a:r>
              <a:rPr lang="cs-CZ" sz="1300" dirty="0" err="1" smtClean="0">
                <a:latin typeface="+mn-lt"/>
              </a:rPr>
              <a:t>Dokáží</a:t>
            </a:r>
            <a:r>
              <a:rPr lang="cs-CZ" sz="1300" dirty="0" smtClean="0">
                <a:latin typeface="+mn-lt"/>
              </a:rPr>
              <a:t> velmi efektivně pracovat, přijímají nové výzvy a snaží se své možnosti nadále rozvíjet. Nepracují ve prospěch systému, ale snaží se z něj získat maximum pro sebe. Mají silné pozitivní sebehodnocení. Jsou úspěšní a dostává se jim pozornosti i uznání od dospělých nejen za výkony, ale i za příkladné chování. Mezi charakteristické znaky patří dobře rozvinuté sociální schopnosti, nezávislost, vnitřní motivace, tvořivost, zásadovost, ochota riskovat i silný zájem.</a:t>
            </a:r>
          </a:p>
          <a:p>
            <a:r>
              <a:rPr lang="cs-CZ" sz="1300" u="sng" dirty="0" smtClean="0">
                <a:latin typeface="+mn-lt"/>
              </a:rPr>
              <a:t>Tvořivý rebel</a:t>
            </a:r>
            <a:endParaRPr lang="cs-CZ" sz="1300" dirty="0" smtClean="0">
              <a:latin typeface="+mn-lt"/>
            </a:endParaRPr>
          </a:p>
          <a:p>
            <a:r>
              <a:rPr lang="cs-CZ" sz="1300" dirty="0" smtClean="0">
                <a:latin typeface="+mn-lt"/>
              </a:rPr>
              <a:t>Děti tvořivě nadané, které často zůstávají neidentifikované. Velmi rády experimentují, jsou sarkastické, tvrdohlavé a velmi lehce se dostanou do konfliktu. Ve škole nejsou oceňované a nebývají oblíbené ani v kolektivu spolužáků. K jejich charakteristickým znakům patří tvořivost, nízká sebekontrola, tvrdohlavost, obcházení pravidel, upřímnost, soutěživost nebo kolísavé školní výkony. </a:t>
            </a:r>
          </a:p>
          <a:p>
            <a:r>
              <a:rPr lang="cs-CZ" sz="1300" u="sng" dirty="0" smtClean="0">
                <a:latin typeface="+mn-lt"/>
              </a:rPr>
              <a:t>Skrytý</a:t>
            </a:r>
            <a:endParaRPr lang="cs-CZ" sz="1300" dirty="0" smtClean="0">
              <a:latin typeface="+mn-lt"/>
            </a:endParaRPr>
          </a:p>
          <a:p>
            <a:r>
              <a:rPr lang="cs-CZ" sz="1300" dirty="0" smtClean="0">
                <a:latin typeface="+mn-lt"/>
              </a:rPr>
              <a:t>Častěji dívky, které se nechtějí odlišovat. Aby patřily do kolektivu, snaží se své nadprůměrné schopnosti maskovat a svůj talent odmítají. Mívají nízké sebevědomí i sebehodnocení. Často bývají úzkostné. Mezi jejich charakteristiky se řadí odmítání vlastního nadání a vlastně všech obohacujících a rozšiřujících aktivit ve výuce, snížení školního výkonu, střídání kamarádů a snaha se sociálně začlenit.</a:t>
            </a:r>
          </a:p>
          <a:p>
            <a:r>
              <a:rPr lang="cs-CZ" sz="1300" u="sng" dirty="0" smtClean="0">
                <a:latin typeface="+mn-lt"/>
              </a:rPr>
              <a:t>Odpadlík</a:t>
            </a:r>
            <a:endParaRPr lang="cs-CZ" sz="1300" dirty="0" smtClean="0">
              <a:latin typeface="+mn-lt"/>
            </a:endParaRPr>
          </a:p>
          <a:p>
            <a:r>
              <a:rPr lang="cs-CZ" sz="1300" dirty="0" smtClean="0">
                <a:latin typeface="+mn-lt"/>
              </a:rPr>
              <a:t>Děti mají často odpor k ostatním i k sobě samým, protože nebyly dosud dostatečně uspokojeny jejich odlišné vzdělávací potřeby. Škola se tak stává zcela nepodstatnou, ve vyučování vyrušují a upozorňují na sebe, nebo zcela odmítají jakoukoliv činnost a rezignují na výsledky. Mají nízké sebevědomí. Své zájmy a netradiční aktivity uplatňují mimo školu. Mezi jejich charakteristické znaky a projevy se řadí vyhýbání se škole, kreativita, izolovanost, velká kritičnost k sobě i k okolí, mimoškolní zájmy, nevyrovnaný výkon až </a:t>
            </a:r>
            <a:r>
              <a:rPr lang="cs-CZ" sz="1300" dirty="0" err="1" smtClean="0">
                <a:latin typeface="+mn-lt"/>
              </a:rPr>
              <a:t>podvýkonnost</a:t>
            </a:r>
            <a:r>
              <a:rPr lang="cs-CZ" sz="1300" dirty="0" smtClean="0">
                <a:latin typeface="+mn-lt"/>
              </a:rPr>
              <a:t> a vyrušování.</a:t>
            </a:r>
          </a:p>
          <a:p>
            <a:r>
              <a:rPr lang="cs-CZ" sz="1300" u="sng" dirty="0" smtClean="0">
                <a:latin typeface="+mn-lt"/>
              </a:rPr>
              <a:t>S dvojí výjimečností</a:t>
            </a:r>
            <a:endParaRPr lang="cs-CZ" sz="1300" dirty="0" smtClean="0">
              <a:latin typeface="+mn-lt"/>
            </a:endParaRPr>
          </a:p>
          <a:p>
            <a:r>
              <a:rPr lang="cs-CZ" sz="1300" dirty="0" smtClean="0">
                <a:latin typeface="+mn-lt"/>
              </a:rPr>
              <a:t>Ruku v ruce s nadáním jde u těchto dětí specifická porucha učení, která bývá překážkou pro jejich správnou identifikaci Ve škole jsou vnímány spíše pro své znevýhodnění a nadání bývá nepovšimnuto. Jejich výsledky bývají velice často pod úrovní jejich očekávání. Charakteristickými projevy jsou kolísavý školní výkon, </a:t>
            </a:r>
            <a:r>
              <a:rPr lang="cs-CZ" sz="1300" dirty="0" err="1" smtClean="0">
                <a:latin typeface="+mn-lt"/>
              </a:rPr>
              <a:t>podvýkonnost</a:t>
            </a:r>
            <a:r>
              <a:rPr lang="cs-CZ" sz="1300" dirty="0" smtClean="0">
                <a:latin typeface="+mn-lt"/>
              </a:rPr>
              <a:t> nebo rušivé chování.</a:t>
            </a:r>
          </a:p>
          <a:p>
            <a:pPr marL="228600" indent="-228600" algn="just">
              <a:buFont typeface="+mj-lt"/>
              <a:buAutoNum type="arabicPeriod"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982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Pozorování – metoda, kterou využívají rodiče, učitelé a další lidé, kteří jsou s dětmi v dlouhodobém a užším kontaktu. </a:t>
            </a:r>
          </a:p>
          <a:p>
            <a:pPr lvl="1"/>
            <a:r>
              <a:rPr lang="cs-CZ" dirty="0" smtClean="0"/>
              <a:t>Rozhovor – metoda, která slouží k vytvoření přesnějšího obrazu o vytipovaném dítěti. </a:t>
            </a:r>
          </a:p>
          <a:p>
            <a:pPr lvl="1"/>
            <a:r>
              <a:rPr lang="cs-CZ" dirty="0" smtClean="0"/>
              <a:t>Doplňkové dotazníky – na určení motivace dítěte, zájmů, postojů či jiných osobnostních vlastností.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67540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64346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cs-CZ" dirty="0" smtClean="0">
                <a:solidFill>
                  <a:schemeClr val="tx1"/>
                </a:solidFill>
                <a:latin typeface="+mn-lt"/>
              </a:rPr>
              <a:t>SON-R 2 ½ - 7</a:t>
            </a:r>
          </a:p>
          <a:p>
            <a:pPr marL="361950" marR="0" indent="-276225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dirty="0" smtClean="0">
                <a:solidFill>
                  <a:schemeClr val="tx1"/>
                </a:solidFill>
                <a:latin typeface="+mn-lt"/>
              </a:rPr>
              <a:t>je složen ze 6 </a:t>
            </a:r>
            <a:r>
              <a:rPr lang="cs-CZ" dirty="0" err="1" smtClean="0">
                <a:solidFill>
                  <a:schemeClr val="tx1"/>
                </a:solidFill>
                <a:latin typeface="+mn-lt"/>
              </a:rPr>
              <a:t>subtestů</a:t>
            </a:r>
            <a:r>
              <a:rPr lang="cs-CZ" dirty="0" smtClean="0">
                <a:solidFill>
                  <a:schemeClr val="tx1"/>
                </a:solidFill>
                <a:latin typeface="+mn-lt"/>
              </a:rPr>
              <a:t> (Mozaika, Kategorie, Skládanka, Analogie, Situace, Vzory);</a:t>
            </a:r>
          </a:p>
          <a:p>
            <a:pPr marL="361950" marR="0" indent="-276225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dirty="0" smtClean="0">
                <a:solidFill>
                  <a:schemeClr val="tx1"/>
                </a:solidFill>
                <a:latin typeface="+mn-lt"/>
              </a:rPr>
              <a:t>rozděleno do 2 škál: </a:t>
            </a:r>
            <a:r>
              <a:rPr lang="cs-CZ" dirty="0" err="1" smtClean="0">
                <a:solidFill>
                  <a:schemeClr val="tx1"/>
                </a:solidFill>
                <a:latin typeface="+mn-lt"/>
              </a:rPr>
              <a:t>performační</a:t>
            </a:r>
            <a:r>
              <a:rPr lang="cs-CZ" dirty="0" smtClean="0">
                <a:solidFill>
                  <a:schemeClr val="tx1"/>
                </a:solidFill>
                <a:latin typeface="+mn-lt"/>
              </a:rPr>
              <a:t> a úsudkové.</a:t>
            </a:r>
          </a:p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WISC III </a:t>
            </a:r>
          </a:p>
          <a:p>
            <a:pPr marL="361950" indent="-276225"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+mn-lt"/>
              </a:rPr>
              <a:t>diagnostika je založena na verbální  a </a:t>
            </a:r>
            <a:r>
              <a:rPr lang="cs-CZ" dirty="0" err="1" smtClean="0">
                <a:solidFill>
                  <a:schemeClr val="tx1"/>
                </a:solidFill>
                <a:latin typeface="+mn-lt"/>
              </a:rPr>
              <a:t>performační</a:t>
            </a:r>
            <a:r>
              <a:rPr lang="cs-CZ" dirty="0" smtClean="0">
                <a:solidFill>
                  <a:schemeClr val="tx1"/>
                </a:solidFill>
                <a:latin typeface="+mn-lt"/>
              </a:rPr>
              <a:t> škále;</a:t>
            </a:r>
          </a:p>
          <a:p>
            <a:pPr marL="361950" indent="-276225">
              <a:buFont typeface="Arial" pitchFamily="34" charset="0"/>
              <a:buChar char="•"/>
            </a:pPr>
            <a:r>
              <a:rPr lang="cs-CZ" dirty="0" smtClean="0">
                <a:solidFill>
                  <a:schemeClr val="tx1"/>
                </a:solidFill>
                <a:latin typeface="+mn-lt"/>
              </a:rPr>
              <a:t>obsahuje tyto 15 </a:t>
            </a:r>
            <a:r>
              <a:rPr lang="cs-CZ" dirty="0" err="1" smtClean="0">
                <a:solidFill>
                  <a:schemeClr val="tx1"/>
                </a:solidFill>
                <a:latin typeface="+mn-lt"/>
              </a:rPr>
              <a:t>subtestů</a:t>
            </a:r>
            <a:r>
              <a:rPr lang="cs-CZ" dirty="0" smtClean="0">
                <a:solidFill>
                  <a:schemeClr val="tx1"/>
                </a:solidFill>
                <a:latin typeface="+mn-lt"/>
              </a:rPr>
              <a:t>  (Verbální škála, Vědomosti, Podobnosti, Počty, Slovník, Porozumění, Opakování čísel, </a:t>
            </a:r>
            <a:r>
              <a:rPr lang="cs-CZ" dirty="0" err="1" smtClean="0">
                <a:solidFill>
                  <a:schemeClr val="tx1"/>
                </a:solidFill>
                <a:latin typeface="+mn-lt"/>
              </a:rPr>
              <a:t>Performační</a:t>
            </a:r>
            <a:r>
              <a:rPr lang="cs-CZ" dirty="0" smtClean="0">
                <a:solidFill>
                  <a:schemeClr val="tx1"/>
                </a:solidFill>
                <a:latin typeface="+mn-lt"/>
              </a:rPr>
              <a:t> škála, Doplňování obrázků, Kódování, Řazení obrázků, Kostky, Skládanky, Bludiště a Hledání).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98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defTabSz="44767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8260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FE9F5-E2E4-4408-986C-D8833991B20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542D5-AEBD-4E35-B4FA-646FE160672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5CA77-3E5A-4AF8-BEC2-6B85E3F69A5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8650" y="6372225"/>
            <a:ext cx="431958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9138" y="541338"/>
            <a:ext cx="36734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719832" y="671971"/>
            <a:ext cx="9108777" cy="6060194"/>
          </a:xfrm>
        </p:spPr>
        <p:txBody>
          <a:bodyPr/>
          <a:lstStyle>
            <a:lvl1pPr marL="0" indent="0">
              <a:buNone/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0"/>
          </p:nvPr>
        </p:nvSpPr>
        <p:spPr>
          <a:xfrm>
            <a:off x="215900" y="6948488"/>
            <a:ext cx="839788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8CCFC-FB79-4060-8884-636DB4F35F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714380"/>
          </a:xfrm>
          <a:solidFill>
            <a:srgbClr val="FFC305"/>
          </a:solidFill>
          <a:ln>
            <a:solidFill>
              <a:srgbClr val="F5B80B"/>
            </a:solidFill>
          </a:ln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4830512"/>
          </a:xfrm>
        </p:spPr>
        <p:txBody>
          <a:bodyPr/>
          <a:lstStyle>
            <a:lvl1pPr>
              <a:defRPr sz="3200">
                <a:solidFill>
                  <a:srgbClr val="2880B6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Font typeface="Calibri" pitchFamily="34" charset="0"/>
              <a:buChar char="∙"/>
              <a:defRPr>
                <a:solidFill>
                  <a:srgbClr val="00B0EE"/>
                </a:solidFill>
              </a:defRPr>
            </a:lvl3pPr>
            <a:lvl4pPr>
              <a:buFont typeface="Arial" pitchFamily="34" charset="0"/>
              <a:buChar char="∙"/>
              <a:defRPr>
                <a:solidFill>
                  <a:srgbClr val="FFC305"/>
                </a:solidFill>
              </a:defRPr>
            </a:lvl4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2528" y="6994547"/>
            <a:ext cx="4024992" cy="402483"/>
          </a:xfrm>
        </p:spPr>
        <p:txBody>
          <a:bodyPr/>
          <a:lstStyle>
            <a:lvl1pPr>
              <a:defRPr b="0">
                <a:solidFill>
                  <a:srgbClr val="4C81EA"/>
                </a:solidFill>
              </a:defRPr>
            </a:lvl1pPr>
          </a:lstStyle>
          <a:p>
            <a:pPr algn="l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B8CC7"/>
                </a:solidFill>
              </a:defRPr>
            </a:lvl1pPr>
          </a:lstStyle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056" y="136499"/>
            <a:ext cx="1344775" cy="69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9B120-F47E-4166-BCF3-EA0808108165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4957B-1192-42FA-8BF5-CE8AC45C816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2D338-9F1C-4FAD-8616-003F1D626BF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276D-B827-4353-83D5-D566A5B5A2D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7EA-B105-4A8F-848F-95C3FE95A7E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9C4CA-B28A-40A7-896F-8B15E0D2CF0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D1831-5A58-4009-A535-F8BBCF948F4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454020-5993-4EB4-B42A-B44EA7DAAA2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51" r:id="rId12"/>
  </p:sldLayoutIdLst>
  <p:hf hdr="0" ftr="0" dt="0"/>
  <p:txStyles>
    <p:titleStyle>
      <a:lvl1pPr algn="ctr" defTabSz="100794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uv.cz/t/standard-komplexni-diagnostiky-mn?highlightWords=Standard+komplexn%C3%AD+diagnostiky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5"/>
          <p:cNvSpPr>
            <a:spLocks noGrp="1"/>
          </p:cNvSpPr>
          <p:nvPr>
            <p:ph type="ctrTitle"/>
          </p:nvPr>
        </p:nvSpPr>
        <p:spPr>
          <a:xfrm>
            <a:off x="0" y="2348400"/>
            <a:ext cx="10080625" cy="1620430"/>
          </a:xfrm>
          <a:solidFill>
            <a:srgbClr val="FFC305"/>
          </a:solidFill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Identifikace, diagnostika </a:t>
            </a:r>
            <a:b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tvorba IVP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1800" y="3995861"/>
            <a:ext cx="9217024" cy="2664295"/>
          </a:xfrm>
          <a:solidFill>
            <a:srgbClr val="2B8CC7"/>
          </a:solidFill>
        </p:spPr>
        <p:txBody>
          <a:bodyPr/>
          <a:lstStyle/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Mgr. Lenka Baše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Mgr. Eva Laibnerová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813" y="251445"/>
            <a:ext cx="404699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57188" lvl="1" indent="-268288">
              <a:buNone/>
              <a:tabLst>
                <a:tab pos="357188" algn="l"/>
              </a:tabLst>
            </a:pPr>
            <a:r>
              <a:rPr lang="cs-CZ" sz="12800" b="1" dirty="0" smtClean="0">
                <a:solidFill>
                  <a:srgbClr val="2880B6"/>
                </a:solidFill>
              </a:rPr>
              <a:t>Negativní projevy</a:t>
            </a:r>
          </a:p>
          <a:p>
            <a:pPr marL="357188" lvl="1" indent="-268288">
              <a:buNone/>
              <a:tabLst>
                <a:tab pos="357188" algn="l"/>
              </a:tabLst>
            </a:pPr>
            <a:endParaRPr lang="cs-CZ" sz="3200" b="1" dirty="0" smtClean="0">
              <a:solidFill>
                <a:srgbClr val="2880B6"/>
              </a:solidFill>
            </a:endParaRP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odmítají práci nebo pracují nedbale;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jsou rozčilení při pomalém tempu práce třídy;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nemívají rádi rutinní práci, odmítají se podřídit a odmítají příkazy;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ptají se na choulostivé otázky;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vyžadují zdůvodnění, proč se mají věci dělat určitým způsobem;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sní v průběhu dne;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bývají panovační k  učitelům i spolužákům;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jsou netolerantní k nedokonalosti vůči sobě i ostatním;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jsou citliví vůči kritice, snadno se rozpláčou; 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1200" dirty="0" smtClean="0"/>
              <a:t>nemívají v oblibě kooperativní učení.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10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500" b="1" dirty="0" smtClean="0"/>
              <a:t>Typy MiND</a:t>
            </a:r>
          </a:p>
          <a:p>
            <a:pPr marL="127000" indent="0" algn="just">
              <a:buNone/>
            </a:pPr>
            <a:endParaRPr lang="cs-CZ" sz="800" dirty="0" smtClean="0"/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Úspěšný</a:t>
            </a:r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Autonomní</a:t>
            </a:r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Tvořivý rebel</a:t>
            </a:r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Skrytý</a:t>
            </a:r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Odpadlík</a:t>
            </a:r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S dvojí výjimečností</a:t>
            </a:r>
          </a:p>
          <a:p>
            <a:pPr marL="955325" lvl="1" indent="-514350">
              <a:lnSpc>
                <a:spcPct val="80000"/>
              </a:lnSpc>
              <a:buFont typeface="+mj-lt"/>
              <a:buAutoNum type="arabicPeriod"/>
            </a:pPr>
            <a:endParaRPr lang="cs-CZ" sz="3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11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Metody identifikace</a:t>
            </a:r>
          </a:p>
          <a:p>
            <a:pPr>
              <a:buNone/>
            </a:pPr>
            <a:endParaRPr lang="cs-CZ" sz="800" b="1" dirty="0" smtClean="0"/>
          </a:p>
          <a:p>
            <a:pPr lvl="1"/>
            <a:r>
              <a:rPr lang="cs-CZ" dirty="0" smtClean="0"/>
              <a:t>Pozorování</a:t>
            </a:r>
          </a:p>
          <a:p>
            <a:pPr lvl="1"/>
            <a:r>
              <a:rPr lang="cs-CZ" dirty="0" smtClean="0"/>
              <a:t>Rozhovor</a:t>
            </a:r>
          </a:p>
          <a:p>
            <a:pPr lvl="1"/>
            <a:r>
              <a:rPr lang="cs-CZ" dirty="0" smtClean="0"/>
              <a:t>Doplňkové dotazníky</a:t>
            </a:r>
          </a:p>
          <a:p>
            <a:pPr lvl="1">
              <a:buNone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12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77979" lvl="1" indent="-377979">
              <a:buNone/>
            </a:pPr>
            <a:r>
              <a:rPr lang="cs-CZ" sz="12800" b="1" dirty="0" smtClean="0">
                <a:solidFill>
                  <a:srgbClr val="2880B6"/>
                </a:solidFill>
              </a:rPr>
              <a:t>Posuzované oblasti</a:t>
            </a:r>
            <a:endParaRPr lang="cs-CZ" sz="12800" b="1" dirty="0" smtClean="0"/>
          </a:p>
          <a:p>
            <a:pPr marL="0" lvl="1" indent="0">
              <a:buNone/>
            </a:pPr>
            <a:endParaRPr lang="cs-CZ" sz="3200" dirty="0" smtClean="0"/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anamnestická data (rodinná, osobní);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osobnost žáka, úroveň rozumových schopností a jejich profil; 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tvořivost;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sociální a komunikační dovednosti;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matematické schopnosti a dovednosti;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úroveň čtení a psaní;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další školní znalosti a dovednosti;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práce s učivem a strategie myšlení (učební a kognitivní styly);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dílčí kognitivní funkce, lateralita a </a:t>
            </a:r>
            <a:r>
              <a:rPr lang="cs-CZ" sz="10000" dirty="0" err="1" smtClean="0"/>
              <a:t>grafomotorika</a:t>
            </a:r>
            <a:r>
              <a:rPr lang="cs-CZ" sz="10000" dirty="0" smtClean="0"/>
              <a:t>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motivace a zájmy;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10000" dirty="0" smtClean="0"/>
              <a:t>mimořádné výkony a produkty v oblasti školní a mimoškolní.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13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Zápis do 1. ročníku</a:t>
            </a:r>
          </a:p>
          <a:p>
            <a:pPr>
              <a:buNone/>
            </a:pPr>
            <a:endParaRPr lang="cs-CZ" sz="800" b="1" dirty="0" smtClean="0"/>
          </a:p>
          <a:p>
            <a:pPr lvl="1"/>
            <a:r>
              <a:rPr lang="cs-CZ" dirty="0" smtClean="0"/>
              <a:t>Jak poznat MiND</a:t>
            </a:r>
          </a:p>
          <a:p>
            <a:pPr lvl="1"/>
            <a:r>
              <a:rPr lang="cs-CZ" dirty="0" smtClean="0"/>
              <a:t>Ukázka diagnostického materiálu</a:t>
            </a:r>
          </a:p>
          <a:p>
            <a:pPr lvl="1"/>
            <a:r>
              <a:rPr lang="cs-CZ" dirty="0" smtClean="0"/>
              <a:t>Co si nachystat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14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cs-CZ" altLang="cs-CZ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Obrázek 9" descr="diag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404" y="422251"/>
            <a:ext cx="4637080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 descr="ČJ_DIAGNOSTI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0" y="422251"/>
            <a:ext cx="4696631" cy="6500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0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7EA-B105-4A8F-848F-95C3FE95A7EF}" type="slidenum">
              <a:rPr lang="cs-CZ" altLang="cs-CZ" smtClean="0"/>
              <a:pPr>
                <a:defRPr/>
              </a:pPr>
              <a:t>16</a:t>
            </a:fld>
            <a:endParaRPr lang="cs-CZ" altLang="cs-CZ"/>
          </a:p>
        </p:txBody>
      </p:sp>
      <p:pic>
        <p:nvPicPr>
          <p:cNvPr id="3" name="Obrázek 2" descr="Písmenka_diagnostika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331" y="226883"/>
            <a:ext cx="4585877" cy="6761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Písmenka_diagnostik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6" y="207937"/>
            <a:ext cx="4791365" cy="67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9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7EA-B105-4A8F-848F-95C3FE95A7EF}" type="slidenum">
              <a:rPr lang="cs-CZ" altLang="cs-CZ" smtClean="0"/>
              <a:pPr>
                <a:defRPr/>
              </a:pPr>
              <a:t>17</a:t>
            </a:fld>
            <a:endParaRPr lang="cs-CZ" altLang="cs-CZ"/>
          </a:p>
        </p:txBody>
      </p:sp>
      <p:pic>
        <p:nvPicPr>
          <p:cNvPr id="3" name="Obrázek 2" descr="Čísl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26" y="350813"/>
            <a:ext cx="4667410" cy="664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Poč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320" y="350813"/>
            <a:ext cx="4680273" cy="664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72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7EA-B105-4A8F-848F-95C3FE95A7EF}" type="slidenum">
              <a:rPr lang="cs-CZ" altLang="cs-CZ" smtClean="0"/>
              <a:pPr>
                <a:defRPr/>
              </a:pPr>
              <a:t>18</a:t>
            </a:fld>
            <a:endParaRPr lang="cs-CZ" altLang="cs-CZ"/>
          </a:p>
        </p:txBody>
      </p:sp>
      <p:pic>
        <p:nvPicPr>
          <p:cNvPr id="3" name="Obrázek 2" descr="Tečky sčítání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2" y="575049"/>
            <a:ext cx="4643470" cy="6062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Počítání_maš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328" y="606456"/>
            <a:ext cx="4646391" cy="603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18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2. Diagnostika v PPP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Do poradny dítě </a:t>
            </a:r>
            <a:r>
              <a:rPr lang="cs-CZ" sz="3600" b="1" dirty="0" smtClean="0">
                <a:solidFill>
                  <a:srgbClr val="FFC305"/>
                </a:solidFill>
              </a:rPr>
              <a:t>nominuje</a:t>
            </a:r>
            <a:r>
              <a:rPr lang="cs-CZ" sz="3600" dirty="0" smtClean="0">
                <a:solidFill>
                  <a:schemeClr val="bg1"/>
                </a:solidFill>
              </a:rPr>
              <a:t> vedle rodičů i učitel, psycholog, pediatr, vrstevníci. Čas od času se také stává, že se žák nominuje sám.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19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 smtClean="0"/>
              <a:t>Identifikace, diagnostika a tvorba IVP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Obsah dnešního semináře</a:t>
            </a:r>
          </a:p>
          <a:p>
            <a:pPr>
              <a:buNone/>
            </a:pPr>
            <a:endParaRPr lang="cs-CZ" sz="1200" b="1" dirty="0" smtClean="0"/>
          </a:p>
          <a:p>
            <a:pPr marL="955325" lvl="1" indent="-514350">
              <a:buNone/>
            </a:pPr>
            <a:r>
              <a:rPr lang="cs-CZ" dirty="0" smtClean="0"/>
              <a:t>	Identifikace nadaného žáka </a:t>
            </a:r>
            <a:endParaRPr lang="cs-CZ" dirty="0" smtClean="0">
              <a:solidFill>
                <a:srgbClr val="00B0EE"/>
              </a:solidFill>
            </a:endParaRPr>
          </a:p>
          <a:p>
            <a:pPr marL="955325" lvl="1" indent="-514350">
              <a:buNone/>
            </a:pPr>
            <a:r>
              <a:rPr lang="cs-CZ" dirty="0" smtClean="0"/>
              <a:t>	Psychologická diagnostika	</a:t>
            </a:r>
          </a:p>
          <a:p>
            <a:pPr marL="955325" lvl="1" indent="-514350">
              <a:buNone/>
            </a:pPr>
            <a:r>
              <a:rPr lang="cs-CZ" dirty="0"/>
              <a:t>	</a:t>
            </a:r>
            <a:r>
              <a:rPr lang="cs-CZ" dirty="0" smtClean="0"/>
              <a:t>Pedagogická diagnostika</a:t>
            </a:r>
          </a:p>
          <a:p>
            <a:pPr marL="955325" lvl="1" indent="-514350">
              <a:buNone/>
            </a:pPr>
            <a:r>
              <a:rPr lang="cs-CZ" dirty="0" smtClean="0"/>
              <a:t>	Tvorba IVP</a:t>
            </a:r>
          </a:p>
          <a:p>
            <a:pPr marL="955325" lvl="1" indent="-514350">
              <a:buNone/>
            </a:pPr>
            <a:r>
              <a:rPr lang="cs-CZ" dirty="0" smtClean="0"/>
              <a:t>	Dotazy, diskuze</a:t>
            </a:r>
          </a:p>
          <a:p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337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 v PPP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77979" lvl="1" indent="-377979">
              <a:lnSpc>
                <a:spcPct val="80000"/>
              </a:lnSpc>
              <a:buNone/>
            </a:pPr>
            <a:r>
              <a:rPr lang="cs-CZ" sz="3200" b="1" dirty="0" smtClean="0">
                <a:solidFill>
                  <a:srgbClr val="2880B6"/>
                </a:solidFill>
              </a:rPr>
              <a:t>Zpráva učitele o žákovi pro PPP</a:t>
            </a:r>
          </a:p>
          <a:p>
            <a:pPr marL="377979" lvl="1" indent="-377979">
              <a:lnSpc>
                <a:spcPct val="80000"/>
              </a:lnSpc>
              <a:buNone/>
            </a:pPr>
            <a:endParaRPr lang="cs-CZ" sz="800" b="1" dirty="0" smtClean="0">
              <a:solidFill>
                <a:srgbClr val="2880B6"/>
              </a:solidFill>
            </a:endParaRPr>
          </a:p>
          <a:p>
            <a:pPr lvl="1">
              <a:tabLst>
                <a:tab pos="357188" algn="l"/>
              </a:tabLst>
              <a:defRPr/>
            </a:pPr>
            <a:r>
              <a:rPr lang="cs-CZ" sz="2800" dirty="0"/>
              <a:t>I</a:t>
            </a:r>
            <a:r>
              <a:rPr lang="cs-CZ" sz="2800" dirty="0" smtClean="0"/>
              <a:t>ntelektuální, sociální, emocionální i fyzické charakteristiky a projevy žáka;</a:t>
            </a:r>
          </a:p>
          <a:p>
            <a:pPr lvl="1">
              <a:tabLst>
                <a:tab pos="357188" algn="l"/>
              </a:tabLst>
              <a:defRPr/>
            </a:pPr>
            <a:r>
              <a:rPr lang="cs-CZ" sz="2800" dirty="0" smtClean="0"/>
              <a:t>způsob jeho učení i úroveň motivace;</a:t>
            </a:r>
          </a:p>
          <a:p>
            <a:pPr lvl="1">
              <a:tabLst>
                <a:tab pos="357188" algn="l"/>
              </a:tabLst>
              <a:defRPr/>
            </a:pPr>
            <a:r>
              <a:rPr lang="cs-CZ" sz="2800" dirty="0" smtClean="0"/>
              <a:t>mimoškolní zájmy, upřednostňovaná témata;</a:t>
            </a:r>
          </a:p>
          <a:p>
            <a:pPr lvl="1">
              <a:tabLst>
                <a:tab pos="357188" algn="l"/>
              </a:tabLst>
              <a:defRPr/>
            </a:pPr>
            <a:r>
              <a:rPr lang="cs-CZ" sz="2800" dirty="0" smtClean="0"/>
              <a:t>portfolio výkonů a charakteristik, výsledků činností.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 smtClean="0"/>
              <a:t>Diagnostika v PPP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3500" b="1" dirty="0" smtClean="0"/>
              <a:t>1. Inteligenční testy</a:t>
            </a:r>
          </a:p>
          <a:p>
            <a:pPr marL="127000" indent="0" algn="just">
              <a:buNone/>
            </a:pPr>
            <a:endParaRPr lang="cs-CZ" sz="800" dirty="0" smtClean="0"/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SON-R 2 ½ - 7</a:t>
            </a:r>
          </a:p>
          <a:p>
            <a:pPr marL="1156938" lvl="2" indent="-276225">
              <a:lnSpc>
                <a:spcPct val="80000"/>
              </a:lnSpc>
            </a:pPr>
            <a:r>
              <a:rPr lang="cs-CZ" sz="2500" dirty="0" smtClean="0"/>
              <a:t>6 </a:t>
            </a:r>
            <a:r>
              <a:rPr lang="cs-CZ" sz="2500" dirty="0" err="1" smtClean="0"/>
              <a:t>subtestů</a:t>
            </a:r>
            <a:r>
              <a:rPr lang="cs-CZ" sz="2500" dirty="0" smtClean="0"/>
              <a:t> </a:t>
            </a:r>
          </a:p>
          <a:p>
            <a:pPr marL="1156938" lvl="2" indent="-276225">
              <a:lnSpc>
                <a:spcPct val="80000"/>
              </a:lnSpc>
            </a:pPr>
            <a:r>
              <a:rPr lang="cs-CZ" sz="2500" dirty="0" smtClean="0"/>
              <a:t>2 škály: </a:t>
            </a:r>
            <a:r>
              <a:rPr lang="cs-CZ" sz="2500" dirty="0" err="1" smtClean="0"/>
              <a:t>performační</a:t>
            </a:r>
            <a:r>
              <a:rPr lang="cs-CZ" sz="2500" dirty="0" smtClean="0"/>
              <a:t> a úsudkové</a:t>
            </a:r>
          </a:p>
          <a:p>
            <a:pPr marL="1156938" lvl="2" indent="-276225">
              <a:lnSpc>
                <a:spcPct val="80000"/>
              </a:lnSpc>
            </a:pPr>
            <a:endParaRPr lang="cs-CZ" sz="2500" dirty="0" smtClean="0"/>
          </a:p>
          <a:p>
            <a:pPr marL="715963" lvl="1" indent="-276225">
              <a:lnSpc>
                <a:spcPct val="80000"/>
              </a:lnSpc>
            </a:pPr>
            <a:r>
              <a:rPr lang="cs-CZ" sz="3000" dirty="0" smtClean="0"/>
              <a:t>WISC III</a:t>
            </a:r>
          </a:p>
          <a:p>
            <a:pPr marL="1156938" lvl="2" indent="-276225">
              <a:lnSpc>
                <a:spcPct val="80000"/>
              </a:lnSpc>
            </a:pPr>
            <a:r>
              <a:rPr lang="cs-CZ" sz="2500" dirty="0" smtClean="0"/>
              <a:t>Světově už se uznává jen WISC IV. </a:t>
            </a:r>
          </a:p>
          <a:p>
            <a:pPr marL="1156938" lvl="2" indent="-276225">
              <a:lnSpc>
                <a:spcPct val="80000"/>
              </a:lnSpc>
            </a:pPr>
            <a:r>
              <a:rPr lang="cs-CZ" sz="2500" dirty="0" smtClean="0"/>
              <a:t>ČR nemá zakoupen.</a:t>
            </a:r>
          </a:p>
          <a:p>
            <a:pPr marL="1156938" lvl="2" indent="-276225">
              <a:lnSpc>
                <a:spcPct val="80000"/>
              </a:lnSpc>
            </a:pPr>
            <a:endParaRPr lang="cs-CZ" sz="2500" dirty="0" smtClean="0"/>
          </a:p>
          <a:p>
            <a:pPr marL="715963" lvl="1" indent="-276225">
              <a:lnSpc>
                <a:spcPct val="80000"/>
              </a:lnSpc>
            </a:pPr>
            <a:r>
              <a:rPr lang="cs-CZ" sz="3000" dirty="0" err="1" smtClean="0"/>
              <a:t>Woodcock</a:t>
            </a:r>
            <a:r>
              <a:rPr lang="cs-CZ" sz="3000" dirty="0" smtClean="0"/>
              <a:t>-</a:t>
            </a:r>
            <a:r>
              <a:rPr lang="cs-CZ" sz="3000" dirty="0" err="1" smtClean="0"/>
              <a:t>Johnson</a:t>
            </a:r>
            <a:r>
              <a:rPr lang="cs-CZ" sz="3000" dirty="0" smtClean="0"/>
              <a:t> WJ-IE, aj.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21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 smtClean="0"/>
              <a:t>Diagnostika v PPP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cs-CZ" sz="11200" b="1" dirty="0" smtClean="0"/>
              <a:t>2. testy pozornosti a paměti</a:t>
            </a:r>
          </a:p>
          <a:p>
            <a:pPr marL="715963" lvl="1" indent="-276225"/>
            <a:r>
              <a:rPr lang="cs-CZ" sz="9600" dirty="0" smtClean="0"/>
              <a:t>Jiráskův číselný čtverec</a:t>
            </a:r>
          </a:p>
          <a:p>
            <a:pPr marL="715963" lvl="1" indent="-276225"/>
            <a:r>
              <a:rPr lang="cs-CZ" sz="9600" dirty="0" smtClean="0"/>
              <a:t>Test pozornosti, aj.</a:t>
            </a:r>
          </a:p>
          <a:p>
            <a:pPr algn="just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cs-CZ" sz="11200" b="1" dirty="0" smtClean="0"/>
              <a:t>3. testy vnímání</a:t>
            </a:r>
          </a:p>
          <a:p>
            <a:pPr marL="715963" lvl="1" indent="-276225"/>
            <a:r>
              <a:rPr lang="cs-CZ" sz="9600" dirty="0" smtClean="0"/>
              <a:t>Reverzní test, aj.</a:t>
            </a:r>
          </a:p>
          <a:p>
            <a:pPr marL="715963" lvl="1" indent="-276225"/>
            <a:endParaRPr lang="cs-CZ" sz="3200" dirty="0" smtClean="0"/>
          </a:p>
          <a:p>
            <a:pPr algn="just">
              <a:buNone/>
            </a:pPr>
            <a:r>
              <a:rPr lang="cs-CZ" sz="11200" b="1" dirty="0" smtClean="0"/>
              <a:t>4. </a:t>
            </a:r>
            <a:r>
              <a:rPr lang="cs-CZ" sz="11200" b="1" dirty="0" err="1" smtClean="0"/>
              <a:t>grafomotorika</a:t>
            </a:r>
            <a:endParaRPr lang="cs-CZ" sz="11200" b="1" dirty="0" smtClean="0"/>
          </a:p>
          <a:p>
            <a:pPr marL="715963" lvl="1" indent="-276225"/>
            <a:r>
              <a:rPr lang="cs-CZ" sz="9600" dirty="0" smtClean="0"/>
              <a:t>Orientační test školní zralosti (Jirásek),</a:t>
            </a:r>
          </a:p>
          <a:p>
            <a:pPr marL="715963" lvl="1" indent="-276225"/>
            <a:r>
              <a:rPr lang="cs-CZ" sz="9600" dirty="0" smtClean="0"/>
              <a:t>Kresba postavy,</a:t>
            </a:r>
          </a:p>
          <a:p>
            <a:pPr marL="715963" lvl="1" indent="-276225"/>
            <a:r>
              <a:rPr lang="cs-CZ" sz="9600" dirty="0" smtClean="0"/>
              <a:t>Zkouška laterality (Matějček), aj.</a:t>
            </a:r>
          </a:p>
          <a:p>
            <a:pPr marL="715963" lvl="1" indent="-276225"/>
            <a:endParaRPr lang="cs-CZ" sz="3200" dirty="0" smtClean="0"/>
          </a:p>
          <a:p>
            <a:pPr algn="just">
              <a:buNone/>
            </a:pPr>
            <a:r>
              <a:rPr lang="cs-CZ" sz="11200" b="1" dirty="0" smtClean="0"/>
              <a:t>5. tvořivost</a:t>
            </a:r>
          </a:p>
          <a:p>
            <a:pPr marL="715963" lvl="1" indent="-276225"/>
            <a:r>
              <a:rPr lang="cs-CZ" sz="9600" dirty="0" smtClean="0"/>
              <a:t>Urbanův figurální test tvořivého myšlení, aj.</a:t>
            </a:r>
          </a:p>
          <a:p>
            <a:pPr marL="715963" lvl="1" indent="-276225"/>
            <a:endParaRPr lang="cs-CZ" sz="55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 smtClean="0"/>
              <a:t>Diagnostika v PPP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5800" b="1" dirty="0" smtClean="0"/>
              <a:t>Dále se posuzuje</a:t>
            </a:r>
          </a:p>
          <a:p>
            <a:pPr marL="0" indent="0">
              <a:buNone/>
            </a:pPr>
            <a:endParaRPr lang="cs-CZ" sz="1700" b="1" dirty="0" smtClean="0"/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4500" dirty="0" smtClean="0"/>
              <a:t>osobnost (dotazníky, projektivní testy);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4500" dirty="0" smtClean="0"/>
              <a:t>sociální oblast (př. test rodinných vztahů);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4500" dirty="0" smtClean="0"/>
              <a:t>motivace;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4500" dirty="0" smtClean="0"/>
              <a:t>zájmy;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4500" dirty="0" smtClean="0"/>
              <a:t>školní oblast (trivium a SPU);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  <a:defRPr/>
            </a:pPr>
            <a:r>
              <a:rPr lang="cs-CZ" sz="4500" dirty="0" smtClean="0"/>
              <a:t>učební a kognitivní styly. </a:t>
            </a:r>
          </a:p>
          <a:p>
            <a:pPr marL="0" indent="0">
              <a:buNone/>
            </a:pPr>
            <a:endParaRPr lang="cs-CZ" sz="5500" b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cs-CZ" sz="4000" dirty="0" smtClean="0"/>
              <a:t>Používají se i další nástroje např. pro zjištění </a:t>
            </a:r>
            <a:r>
              <a:rPr lang="cs-CZ" sz="4000" dirty="0" err="1" smtClean="0"/>
              <a:t>depresivity</a:t>
            </a:r>
            <a:r>
              <a:rPr lang="cs-CZ" sz="4000" dirty="0" smtClean="0"/>
              <a:t>, úzkosti, emocí, aj.</a:t>
            </a:r>
          </a:p>
          <a:p>
            <a:pPr marL="715963" lvl="1" indent="-276225"/>
            <a:endParaRPr lang="cs-CZ" sz="55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dirty="0" smtClean="0"/>
              <a:t>Diagnostika v PPP</a:t>
            </a:r>
            <a:endParaRPr lang="cs-CZ" sz="4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521497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8000" b="1" dirty="0" smtClean="0"/>
              <a:t>Závěr vyšetření</a:t>
            </a:r>
          </a:p>
          <a:p>
            <a:pPr marL="0" indent="0">
              <a:buNone/>
            </a:pPr>
            <a:endParaRPr lang="cs-CZ" sz="1700" b="1" dirty="0" smtClean="0"/>
          </a:p>
          <a:p>
            <a:pPr marL="357188" lvl="1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6000" dirty="0" smtClean="0"/>
              <a:t>Rodiče obdrží zprávu s citlivými informacemi, osobními a anamnestickými daty.</a:t>
            </a:r>
          </a:p>
          <a:p>
            <a:pPr marL="357188" lvl="1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6000" dirty="0" smtClean="0"/>
              <a:t>Škola obdrží návrh, jak na základě zjištění s žákem pracovat, jaké podmínky vytvořit a jaká opatření přijmout.</a:t>
            </a:r>
          </a:p>
          <a:p>
            <a:pPr marL="357188" lvl="1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6000" dirty="0" smtClean="0"/>
              <a:t>Práce pro učitele:</a:t>
            </a:r>
          </a:p>
          <a:p>
            <a:pPr marL="798163" lvl="2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5000" dirty="0" smtClean="0"/>
              <a:t>Shrnutí výsledků diagnostiky, předání informací všem zainteresovaným osobám ve vzdělávání žáka a rozhovor s nimi;</a:t>
            </a:r>
          </a:p>
          <a:p>
            <a:pPr marL="798163" lvl="2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5000" dirty="0" smtClean="0"/>
              <a:t>zařazení MiND do určitého speciálního vzdělávacího programu; doporučení metod, forem, postupů, pomůcek, literatury;</a:t>
            </a:r>
          </a:p>
          <a:p>
            <a:pPr marL="798163" lvl="2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5000" dirty="0" smtClean="0"/>
              <a:t>stanovení individuálního vzdělávacího plánu a stanovení oblasti individuálního rozvoje;</a:t>
            </a:r>
          </a:p>
          <a:p>
            <a:pPr marL="798163" lvl="2" indent="-268288">
              <a:lnSpc>
                <a:spcPct val="110000"/>
              </a:lnSpc>
              <a:tabLst>
                <a:tab pos="357188" algn="l"/>
              </a:tabLst>
            </a:pPr>
            <a:r>
              <a:rPr lang="cs-CZ" sz="5000" dirty="0" smtClean="0"/>
              <a:t>vytvoření vhodného vzdělávacího programu.</a:t>
            </a:r>
          </a:p>
          <a:p>
            <a:pPr marL="1156938" lvl="2" indent="-276225" algn="r">
              <a:buNone/>
            </a:pPr>
            <a:endParaRPr lang="cs-CZ" sz="3500" dirty="0" smtClean="0"/>
          </a:p>
          <a:p>
            <a:pPr marL="1156938" lvl="2" indent="-276225" algn="r">
              <a:lnSpc>
                <a:spcPct val="70000"/>
              </a:lnSpc>
              <a:buNone/>
            </a:pPr>
            <a:r>
              <a:rPr lang="cs-CZ" sz="4500" dirty="0" smtClean="0"/>
              <a:t>… vše se souhlasem zákonného zástupce žáka</a:t>
            </a:r>
          </a:p>
          <a:p>
            <a:pPr marL="0" indent="0">
              <a:buNone/>
            </a:pPr>
            <a:endParaRPr lang="cs-CZ" sz="5500" dirty="0" smtClean="0"/>
          </a:p>
          <a:p>
            <a:pPr marL="715963" lvl="1" indent="-276225"/>
            <a:endParaRPr lang="cs-CZ" sz="55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7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3. 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Pedagogická diagnostika musí </a:t>
            </a:r>
            <a:r>
              <a:rPr lang="cs-CZ" dirty="0">
                <a:solidFill>
                  <a:schemeClr val="bg1"/>
                </a:solidFill>
              </a:rPr>
              <a:t>být </a:t>
            </a:r>
            <a:r>
              <a:rPr lang="cs-CZ" b="1" dirty="0">
                <a:solidFill>
                  <a:schemeClr val="accent6"/>
                </a:solidFill>
              </a:rPr>
              <a:t>cílená</a:t>
            </a:r>
            <a:r>
              <a:rPr lang="cs-CZ" dirty="0">
                <a:solidFill>
                  <a:schemeClr val="bg1"/>
                </a:solidFill>
              </a:rPr>
              <a:t>. Mnohdy pracuje učitel s žákem mimo vyučování, aby získal co nejvíce podkladů pro sestavení vzdělávacího plánu a stanovení pedagogických postupů. Výchozím momentem je </a:t>
            </a:r>
            <a:r>
              <a:rPr lang="cs-CZ" dirty="0" smtClean="0">
                <a:solidFill>
                  <a:schemeClr val="bg1"/>
                </a:solidFill>
              </a:rPr>
              <a:t>včasné a správné rozpoznání </a:t>
            </a:r>
            <a:r>
              <a:rPr lang="cs-CZ" dirty="0">
                <a:solidFill>
                  <a:schemeClr val="bg1"/>
                </a:solidFill>
              </a:rPr>
              <a:t>znaků (projevů) nadání.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88900" lvl="1"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cs-CZ" sz="3200" b="1" dirty="0" smtClean="0">
                <a:solidFill>
                  <a:srgbClr val="2880B6"/>
                </a:solidFill>
              </a:rPr>
              <a:t>Standard komplexní diagnostiky mimořádného (intelektového) nadání</a:t>
            </a:r>
          </a:p>
          <a:p>
            <a:pPr marL="88900" lvl="1" indent="0">
              <a:lnSpc>
                <a:spcPct val="90000"/>
              </a:lnSpc>
              <a:buNone/>
              <a:tabLst>
                <a:tab pos="0" algn="l"/>
              </a:tabLst>
            </a:pPr>
            <a:endParaRPr lang="cs-CZ" sz="800" b="1" dirty="0" smtClean="0">
              <a:solidFill>
                <a:srgbClr val="2880B6"/>
              </a:solidFill>
            </a:endParaRPr>
          </a:p>
          <a:p>
            <a:pPr lvl="1">
              <a:lnSpc>
                <a:spcPct val="80000"/>
              </a:lnSpc>
              <a:tabLst>
                <a:tab pos="357188" algn="l"/>
              </a:tabLst>
            </a:pPr>
            <a:r>
              <a:rPr lang="cs-CZ" sz="2800" dirty="0" smtClean="0"/>
              <a:t>Stáhnout si jej můžete zde:</a:t>
            </a:r>
          </a:p>
          <a:p>
            <a:pPr lvl="1">
              <a:lnSpc>
                <a:spcPct val="80000"/>
              </a:lnSpc>
              <a:tabLst>
                <a:tab pos="357188" algn="l"/>
              </a:tabLst>
            </a:pPr>
            <a:endParaRPr lang="cs-CZ" sz="900" dirty="0" smtClean="0"/>
          </a:p>
          <a:p>
            <a:pPr marL="801688" lvl="2" indent="0">
              <a:lnSpc>
                <a:spcPct val="80000"/>
              </a:lnSpc>
              <a:buNone/>
              <a:tabLst>
                <a:tab pos="357188" algn="l"/>
              </a:tabLst>
            </a:pPr>
            <a:r>
              <a:rPr lang="cs-CZ" sz="2800" dirty="0" smtClean="0">
                <a:solidFill>
                  <a:srgbClr val="4CA3D8"/>
                </a:solidFill>
                <a:hlinkClick r:id="rId2"/>
              </a:rPr>
              <a:t>http</a:t>
            </a:r>
            <a:r>
              <a:rPr lang="cs-CZ" sz="2800" dirty="0">
                <a:solidFill>
                  <a:srgbClr val="4CA3D8"/>
                </a:solidFill>
                <a:hlinkClick r:id="rId2"/>
              </a:rPr>
              <a:t>://www.nuv.cz/t/standard-komplexni-diagnostiky-mn?highlightWords=Standard+komplexn%C3%AD+diagnostiky</a:t>
            </a:r>
            <a:endParaRPr lang="cs-CZ" sz="2800" dirty="0">
              <a:solidFill>
                <a:srgbClr val="4CA3D8"/>
              </a:solidFill>
            </a:endParaRPr>
          </a:p>
          <a:p>
            <a:pPr marL="798163" lvl="2" indent="-268288">
              <a:lnSpc>
                <a:spcPct val="80000"/>
              </a:lnSpc>
              <a:tabLst>
                <a:tab pos="357188" algn="l"/>
              </a:tabLst>
            </a:pPr>
            <a:endParaRPr lang="cs-CZ" sz="2300" dirty="0" smtClean="0"/>
          </a:p>
          <a:p>
            <a:pPr lvl="1"/>
            <a:r>
              <a:rPr lang="cs-CZ" sz="2800" dirty="0" smtClean="0"/>
              <a:t>Na tvorbě jednotlivých kapitol se kromě stávajících </a:t>
            </a:r>
            <a:br>
              <a:rPr lang="cs-CZ" sz="2800" dirty="0" smtClean="0"/>
            </a:br>
            <a:r>
              <a:rPr lang="cs-CZ" sz="2800" dirty="0" smtClean="0"/>
              <a:t>i bývalých pracovníků NÚV podílela řada dalších odborníků z akademické sféry, základních a středních škol i z poradenské praxe (zejména psychologové a speciální pedagogové – krajští koordinátoři péče o nadané).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26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 smtClean="0"/>
              <a:t>Projevy MiND ve školním prostředí</a:t>
            </a:r>
          </a:p>
          <a:p>
            <a:pPr>
              <a:buNone/>
            </a:pPr>
            <a:endParaRPr lang="cs-CZ" sz="800" b="1" dirty="0" smtClean="0"/>
          </a:p>
          <a:p>
            <a:pPr lvl="1"/>
            <a:r>
              <a:rPr lang="cs-CZ" sz="2400" dirty="0"/>
              <a:t>N</a:t>
            </a:r>
            <a:r>
              <a:rPr lang="cs-CZ" sz="2400" dirty="0" smtClean="0"/>
              <a:t>e vždy učebnicové projevy, </a:t>
            </a:r>
            <a:r>
              <a:rPr lang="cs-CZ" sz="2400" dirty="0"/>
              <a:t>zvláštní, těžko pochopitelné i těžko </a:t>
            </a:r>
            <a:r>
              <a:rPr lang="cs-CZ" sz="2400" dirty="0" smtClean="0"/>
              <a:t>přijatelné. </a:t>
            </a:r>
            <a:r>
              <a:rPr lang="cs-CZ" sz="2400" dirty="0"/>
              <a:t>Nadaný </a:t>
            </a:r>
            <a:r>
              <a:rPr lang="cs-CZ" sz="2400" dirty="0" smtClean="0"/>
              <a:t>žák se </a:t>
            </a:r>
            <a:r>
              <a:rPr lang="cs-CZ" sz="2400" dirty="0"/>
              <a:t>(ve škole) nemusí projevovat jako </a:t>
            </a:r>
            <a:r>
              <a:rPr lang="cs-CZ" sz="2400" dirty="0" smtClean="0"/>
              <a:t>žák  </a:t>
            </a:r>
            <a:br>
              <a:rPr lang="cs-CZ" sz="2400" dirty="0" smtClean="0"/>
            </a:br>
            <a:r>
              <a:rPr lang="cs-CZ" sz="2400" dirty="0" smtClean="0"/>
              <a:t>s  </a:t>
            </a:r>
            <a:r>
              <a:rPr lang="cs-CZ" sz="2400" dirty="0"/>
              <a:t>nadáním.</a:t>
            </a:r>
          </a:p>
          <a:p>
            <a:pPr lvl="1"/>
            <a:endParaRPr lang="cs-CZ" sz="900" dirty="0" smtClean="0"/>
          </a:p>
          <a:p>
            <a:pPr>
              <a:buNone/>
            </a:pPr>
            <a:r>
              <a:rPr lang="cs-CZ" sz="2800" dirty="0" smtClean="0"/>
              <a:t>Zidealizovaný </a:t>
            </a:r>
            <a:r>
              <a:rPr lang="cs-CZ" sz="2800" dirty="0"/>
              <a:t>obraz o nadaném </a:t>
            </a:r>
            <a:r>
              <a:rPr lang="cs-CZ" sz="2800" dirty="0" smtClean="0"/>
              <a:t>dítěti</a:t>
            </a:r>
          </a:p>
          <a:p>
            <a:pPr lvl="1"/>
            <a:r>
              <a:rPr lang="cs-CZ" sz="2400" dirty="0"/>
              <a:t>P</a:t>
            </a:r>
            <a:r>
              <a:rPr lang="cs-CZ" sz="2400" dirty="0" smtClean="0"/>
              <a:t>oslušné</a:t>
            </a:r>
            <a:r>
              <a:rPr lang="cs-CZ" sz="2400" dirty="0"/>
              <a:t>, bezproblémové, ochotné, disciplinované, vždy připravené podávat dobré výkony, přizpůsobivé, tiché, </a:t>
            </a:r>
            <a:r>
              <a:rPr lang="cs-CZ" sz="2400" dirty="0" smtClean="0"/>
              <a:t>veselé</a:t>
            </a:r>
            <a:r>
              <a:rPr lang="cs-CZ" sz="2400" dirty="0"/>
              <a:t>, přátelské, v </a:t>
            </a:r>
            <a:r>
              <a:rPr lang="cs-CZ" sz="2400" dirty="0" smtClean="0"/>
              <a:t>kolektivu oblíbené</a:t>
            </a:r>
            <a:r>
              <a:rPr lang="cs-CZ" sz="2400" dirty="0"/>
              <a:t>, </a:t>
            </a:r>
            <a:r>
              <a:rPr lang="cs-CZ" sz="2400" dirty="0" smtClean="0"/>
              <a:t>pohotově a </a:t>
            </a:r>
            <a:r>
              <a:rPr lang="cs-CZ" sz="2400" dirty="0"/>
              <a:t>správně </a:t>
            </a:r>
            <a:r>
              <a:rPr lang="cs-CZ" sz="2400" dirty="0" smtClean="0"/>
              <a:t>reagující, učitel </a:t>
            </a:r>
            <a:r>
              <a:rPr lang="cs-CZ" sz="2400" dirty="0"/>
              <a:t>je s ním vždy </a:t>
            </a:r>
            <a:r>
              <a:rPr lang="cs-CZ" sz="2400" dirty="0" smtClean="0"/>
              <a:t>spokojený.</a:t>
            </a:r>
          </a:p>
          <a:p>
            <a:pPr>
              <a:buNone/>
            </a:pPr>
            <a:r>
              <a:rPr lang="cs-CZ" sz="2800" dirty="0" smtClean="0"/>
              <a:t>Průvodní </a:t>
            </a:r>
            <a:r>
              <a:rPr lang="cs-CZ" sz="2800" dirty="0"/>
              <a:t>znaky nadání mohou být </a:t>
            </a:r>
            <a:r>
              <a:rPr lang="cs-CZ" sz="2800" dirty="0" smtClean="0"/>
              <a:t>problematické</a:t>
            </a:r>
          </a:p>
          <a:p>
            <a:pPr lvl="1"/>
            <a:r>
              <a:rPr lang="cs-CZ" sz="2400" dirty="0" smtClean="0"/>
              <a:t>MiND již </a:t>
            </a:r>
            <a:r>
              <a:rPr lang="cs-CZ" sz="2400" dirty="0"/>
              <a:t>v MŠ častěji káraní, napomínaní, trestaní, nepochopení </a:t>
            </a:r>
            <a:r>
              <a:rPr lang="cs-CZ" sz="2400" dirty="0" smtClean="0"/>
              <a:t>či odmítaní.</a:t>
            </a:r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0071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Pedagogická diagnostika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cs-CZ" b="1" dirty="0" smtClean="0"/>
              <a:t>Metody pedagogické diagnostiky</a:t>
            </a:r>
          </a:p>
          <a:p>
            <a:pPr algn="just">
              <a:buNone/>
            </a:pPr>
            <a:r>
              <a:rPr lang="cs-CZ" sz="1200" b="1" dirty="0" smtClean="0"/>
              <a:t> </a:t>
            </a:r>
          </a:p>
          <a:p>
            <a:pPr lvl="1" algn="just"/>
            <a:r>
              <a:rPr lang="cs-CZ" sz="2800" dirty="0" smtClean="0"/>
              <a:t>Rozhovor </a:t>
            </a:r>
          </a:p>
          <a:p>
            <a:pPr lvl="1" algn="just"/>
            <a:r>
              <a:rPr lang="cs-CZ" sz="2800" dirty="0"/>
              <a:t>Standardizované testy</a:t>
            </a:r>
            <a:endParaRPr lang="cs-CZ" sz="2800" dirty="0" smtClean="0"/>
          </a:p>
          <a:p>
            <a:pPr lvl="1" algn="just"/>
            <a:r>
              <a:rPr lang="cs-CZ" sz="2800" dirty="0" smtClean="0"/>
              <a:t>Doplňkové dotazníky</a:t>
            </a:r>
          </a:p>
          <a:p>
            <a:pPr lvl="1" algn="just"/>
            <a:r>
              <a:rPr lang="cs-CZ" sz="2800" dirty="0"/>
              <a:t>Souhrn materiálů o </a:t>
            </a:r>
            <a:r>
              <a:rPr lang="cs-CZ" sz="2800" dirty="0" smtClean="0"/>
              <a:t>dítěti - portfolio</a:t>
            </a:r>
          </a:p>
          <a:p>
            <a:pPr lvl="1" algn="just"/>
            <a:r>
              <a:rPr lang="cs-CZ" sz="2800" dirty="0" smtClean="0"/>
              <a:t>Posouzení výsledků</a:t>
            </a:r>
          </a:p>
          <a:p>
            <a:pPr algn="just"/>
            <a:endParaRPr lang="cs-CZ" sz="1600" b="1" dirty="0" smtClean="0"/>
          </a:p>
          <a:p>
            <a:pPr marL="377825" indent="-20638">
              <a:buNone/>
            </a:pPr>
            <a:r>
              <a:rPr lang="cs-CZ" b="1" i="1" dirty="0" smtClean="0">
                <a:solidFill>
                  <a:srgbClr val="00B0F0"/>
                </a:solidFill>
              </a:rPr>
              <a:t>Používat více metod.</a:t>
            </a:r>
          </a:p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28</a:t>
            </a:fld>
            <a:endParaRPr lang="cs-CZ" altLang="cs-CZ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 </a:t>
            </a:r>
            <a:endParaRPr lang="cs-CZ" dirty="0"/>
          </a:p>
        </p:txBody>
      </p:sp>
      <p:pic>
        <p:nvPicPr>
          <p:cNvPr id="5" name="Zástupný symbol pro obsah 4" descr="Kresba 1.pn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1754164" y="1922449"/>
            <a:ext cx="298906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29</a:t>
            </a:fld>
            <a:endParaRPr lang="cs-CZ" altLang="cs-CZ" dirty="0"/>
          </a:p>
        </p:txBody>
      </p:sp>
      <p:pic>
        <p:nvPicPr>
          <p:cNvPr id="6" name="Obrázek 5" descr="Kresba 2.png"/>
          <p:cNvPicPr>
            <a:picLocks noChangeAspect="1"/>
          </p:cNvPicPr>
          <p:nvPr/>
        </p:nvPicPr>
        <p:blipFill>
          <a:blip r:embed="rId3">
            <a:lum bright="20000" contrast="20000"/>
          </a:blip>
          <a:stretch>
            <a:fillRect/>
          </a:stretch>
        </p:blipFill>
        <p:spPr>
          <a:xfrm>
            <a:off x="5344206" y="1922448"/>
            <a:ext cx="3339444" cy="444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délník 6"/>
          <p:cNvSpPr/>
          <p:nvPr/>
        </p:nvSpPr>
        <p:spPr>
          <a:xfrm>
            <a:off x="1468412" y="6351605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Kromě prací z předmětů ČJL a M je vhodným doplňkem portfolia žáka  pro identifikaci i kresba.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Diagnostický proces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64587" y="1922463"/>
            <a:ext cx="5551452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 </a:t>
            </a:r>
            <a:endParaRPr lang="cs-CZ" dirty="0"/>
          </a:p>
        </p:txBody>
      </p:sp>
      <p:pic>
        <p:nvPicPr>
          <p:cNvPr id="5" name="Zástupný symbol pro obsah 4" descr="Marťa Ch._Auta.jpg"/>
          <p:cNvPicPr>
            <a:picLocks noGrp="1" noChangeAspect="1"/>
          </p:cNvPicPr>
          <p:nvPr>
            <p:ph idx="1"/>
          </p:nvPr>
        </p:nvPicPr>
        <p:blipFill>
          <a:blip r:embed="rId2">
            <a:grayscl/>
            <a:lum bright="-10000"/>
          </a:blip>
          <a:stretch>
            <a:fillRect/>
          </a:stretch>
        </p:blipFill>
        <p:spPr>
          <a:xfrm>
            <a:off x="468281" y="1922449"/>
            <a:ext cx="6572296" cy="477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30</a:t>
            </a:fld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7112014" y="1922449"/>
            <a:ext cx="285752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Činnost žáka (MiND) 1. ročníku o přestávce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cs-CZ" sz="3500" b="1" dirty="0" smtClean="0"/>
              <a:t>Obvyklé projevy</a:t>
            </a:r>
          </a:p>
          <a:p>
            <a:pPr algn="just">
              <a:buNone/>
            </a:pPr>
            <a:endParaRPr lang="cs-CZ" sz="900" b="1" dirty="0" smtClean="0"/>
          </a:p>
          <a:p>
            <a:pPr lvl="1" algn="just"/>
            <a:r>
              <a:rPr lang="cs-CZ" sz="2700" dirty="0" smtClean="0"/>
              <a:t>Zájmy nepřiměřené věku (intelektuálního charakteru);</a:t>
            </a:r>
          </a:p>
          <a:p>
            <a:pPr lvl="1" algn="just"/>
            <a:r>
              <a:rPr lang="cs-CZ" sz="2700" dirty="0" smtClean="0"/>
              <a:t>velmi </a:t>
            </a:r>
            <a:r>
              <a:rPr lang="cs-CZ" sz="2700" dirty="0"/>
              <a:t>zvídavé, </a:t>
            </a:r>
            <a:r>
              <a:rPr lang="cs-CZ" sz="2700" dirty="0" smtClean="0"/>
              <a:t>pátrání </a:t>
            </a:r>
            <a:r>
              <a:rPr lang="cs-CZ" sz="2700" dirty="0"/>
              <a:t>po detailech, </a:t>
            </a:r>
            <a:r>
              <a:rPr lang="cs-CZ" sz="2700" dirty="0" smtClean="0"/>
              <a:t>zákonitostech;</a:t>
            </a:r>
          </a:p>
          <a:p>
            <a:pPr lvl="1" algn="just"/>
            <a:r>
              <a:rPr lang="cs-CZ" sz="2700" dirty="0" smtClean="0"/>
              <a:t>smysl </a:t>
            </a:r>
            <a:r>
              <a:rPr lang="cs-CZ" sz="2700" dirty="0"/>
              <a:t>pro </a:t>
            </a:r>
            <a:r>
              <a:rPr lang="cs-CZ" sz="2700" dirty="0" smtClean="0"/>
              <a:t>humor, dvojsmysly;</a:t>
            </a:r>
          </a:p>
          <a:p>
            <a:pPr lvl="1" algn="just"/>
            <a:r>
              <a:rPr lang="cs-CZ" sz="2700" dirty="0" smtClean="0"/>
              <a:t>excelentní paměť, inklinace </a:t>
            </a:r>
            <a:r>
              <a:rPr lang="cs-CZ" sz="2700" dirty="0"/>
              <a:t>k </a:t>
            </a:r>
            <a:r>
              <a:rPr lang="cs-CZ" sz="2700" dirty="0" smtClean="0"/>
              <a:t>perfekcionismu;</a:t>
            </a:r>
          </a:p>
          <a:p>
            <a:pPr lvl="1" algn="just"/>
            <a:r>
              <a:rPr lang="cs-CZ" sz="2700" dirty="0" smtClean="0"/>
              <a:t>smysl pro </a:t>
            </a:r>
            <a:r>
              <a:rPr lang="cs-CZ" sz="2700" dirty="0"/>
              <a:t>spravedlnost, </a:t>
            </a:r>
            <a:r>
              <a:rPr lang="cs-CZ" sz="2700" dirty="0" smtClean="0"/>
              <a:t>zájem </a:t>
            </a:r>
            <a:r>
              <a:rPr lang="cs-CZ" sz="2700" dirty="0"/>
              <a:t>o dění ve společnosti, </a:t>
            </a:r>
            <a:r>
              <a:rPr lang="cs-CZ" sz="2700" dirty="0" smtClean="0"/>
              <a:t>vyhledávání starších spolužáků </a:t>
            </a:r>
            <a:r>
              <a:rPr lang="cs-CZ" sz="2700" dirty="0"/>
              <a:t>či </a:t>
            </a:r>
            <a:r>
              <a:rPr lang="cs-CZ" sz="2700" dirty="0" smtClean="0"/>
              <a:t>dospělých; </a:t>
            </a:r>
          </a:p>
          <a:p>
            <a:pPr lvl="1" algn="just"/>
            <a:r>
              <a:rPr lang="cs-CZ" sz="2700" dirty="0" smtClean="0"/>
              <a:t>nepraktičnost, obtíže </a:t>
            </a:r>
            <a:r>
              <a:rPr lang="cs-CZ" sz="2700" dirty="0"/>
              <a:t>až patologie v sociálních vazbách, kontaktech, při navazování partnerství či hledání </a:t>
            </a:r>
            <a:r>
              <a:rPr lang="cs-CZ" sz="2700" dirty="0" smtClean="0"/>
              <a:t>zaměstnání; </a:t>
            </a:r>
          </a:p>
          <a:p>
            <a:pPr lvl="1" algn="just"/>
            <a:r>
              <a:rPr lang="cs-CZ" sz="2700" dirty="0"/>
              <a:t>č</a:t>
            </a:r>
            <a:r>
              <a:rPr lang="cs-CZ" sz="2700" dirty="0" smtClean="0"/>
              <a:t>asté sociálně-emocionální patologie;</a:t>
            </a:r>
          </a:p>
          <a:p>
            <a:pPr lvl="1" algn="just"/>
            <a:r>
              <a:rPr lang="cs-CZ" sz="2700" dirty="0" err="1" smtClean="0"/>
              <a:t>multipotencionalita</a:t>
            </a:r>
            <a:r>
              <a:rPr lang="cs-CZ" sz="2700" dirty="0" smtClean="0"/>
              <a:t> </a:t>
            </a:r>
            <a:r>
              <a:rPr lang="cs-CZ" sz="2700" dirty="0"/>
              <a:t>– </a:t>
            </a:r>
            <a:r>
              <a:rPr lang="cs-CZ" sz="2700" dirty="0" smtClean="0"/>
              <a:t>ohromná paleta zájmů.</a:t>
            </a:r>
            <a:endParaRPr lang="cs-CZ" sz="2700" dirty="0"/>
          </a:p>
          <a:p>
            <a:pPr algn="just"/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40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 </a:t>
            </a:r>
            <a:endParaRPr lang="cs-CZ" dirty="0"/>
          </a:p>
        </p:txBody>
      </p:sp>
      <p:pic>
        <p:nvPicPr>
          <p:cNvPr id="5" name="Zástupný symbol pro obsah 4" descr="Politik test.png"/>
          <p:cNvPicPr>
            <a:picLocks noGrp="1" noChangeAspect="1"/>
          </p:cNvPicPr>
          <p:nvPr>
            <p:ph idx="1"/>
          </p:nvPr>
        </p:nvPicPr>
        <p:blipFill>
          <a:blip r:embed="rId2"/>
          <a:srcRect t="3788" r="3333" b="5300"/>
          <a:stretch>
            <a:fillRect/>
          </a:stretch>
        </p:blipFill>
        <p:spPr>
          <a:xfrm>
            <a:off x="1325536" y="1708135"/>
            <a:ext cx="4143404" cy="559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5826130" y="2636829"/>
            <a:ext cx="38576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Zájmy nepřiměřené věku</a:t>
            </a:r>
          </a:p>
          <a:p>
            <a:endParaRPr lang="cs-CZ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Test pro spolužáky sestavený žákem 2. ročníku</a:t>
            </a:r>
          </a:p>
          <a:p>
            <a:endParaRPr lang="cs-CZ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(rok 2008)</a:t>
            </a:r>
            <a:endParaRPr lang="cs-CZ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	Pedagogická diagnostika</a:t>
            </a:r>
            <a:endParaRPr lang="cs-CZ" dirty="0"/>
          </a:p>
        </p:txBody>
      </p:sp>
      <p:pic>
        <p:nvPicPr>
          <p:cNvPr id="5" name="Zástupný symbol pro obsah 4" descr="Perfekcionis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679" y="1907629"/>
            <a:ext cx="4782220" cy="445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33</a:t>
            </a:fld>
            <a:endParaRPr lang="cs-CZ" altLang="cs-CZ" dirty="0"/>
          </a:p>
        </p:txBody>
      </p:sp>
      <p:pic>
        <p:nvPicPr>
          <p:cNvPr id="6" name="Obrázek 5" descr="Sebekritika.png"/>
          <p:cNvPicPr>
            <a:picLocks noChangeAspect="1"/>
          </p:cNvPicPr>
          <p:nvPr/>
        </p:nvPicPr>
        <p:blipFill>
          <a:blip r:embed="rId3">
            <a:lum bright="10000" contrast="10000"/>
          </a:blip>
          <a:stretch>
            <a:fillRect/>
          </a:stretch>
        </p:blipFill>
        <p:spPr>
          <a:xfrm>
            <a:off x="6192440" y="826337"/>
            <a:ext cx="3267186" cy="598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ástupný symbol pro text 2"/>
          <p:cNvSpPr txBox="1">
            <a:spLocks/>
          </p:cNvSpPr>
          <p:nvPr/>
        </p:nvSpPr>
        <p:spPr>
          <a:xfrm>
            <a:off x="3698221" y="6455974"/>
            <a:ext cx="4357718" cy="571504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>
            <a:lvl1pPr marL="377979" indent="-377979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8954" indent="-314982" algn="l" defTabSz="10079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</a:pPr>
            <a:r>
              <a:rPr lang="cs-CZ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Perfekcionismus</a:t>
            </a:r>
            <a:endParaRPr lang="cs-CZ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6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buNone/>
            </a:pPr>
            <a:r>
              <a:rPr lang="cs-CZ" sz="3500" b="1" dirty="0" smtClean="0"/>
              <a:t>Oblast jazyková (ČJL)</a:t>
            </a:r>
          </a:p>
          <a:p>
            <a:pPr algn="just">
              <a:buNone/>
            </a:pPr>
            <a:endParaRPr lang="cs-CZ" sz="900" b="1" dirty="0" smtClean="0"/>
          </a:p>
          <a:p>
            <a:pPr lvl="1" algn="just"/>
            <a:r>
              <a:rPr lang="cs-CZ" sz="2700" dirty="0" smtClean="0"/>
              <a:t>časné čtenářské dovednosti, čte plynule, se správnou intonací a pochopením čteného textu;</a:t>
            </a:r>
          </a:p>
          <a:p>
            <a:pPr lvl="1" algn="just"/>
            <a:r>
              <a:rPr lang="cs-CZ" sz="2700" dirty="0" smtClean="0"/>
              <a:t>bohatá slovní zásoba, obliba v užívání obtížných </a:t>
            </a:r>
            <a:br>
              <a:rPr lang="cs-CZ" sz="2700" dirty="0" smtClean="0"/>
            </a:br>
            <a:r>
              <a:rPr lang="cs-CZ" sz="2700" dirty="0" smtClean="0"/>
              <a:t>a cizojazyčných slov; </a:t>
            </a:r>
          </a:p>
          <a:p>
            <a:pPr lvl="1" algn="just"/>
            <a:r>
              <a:rPr lang="cs-CZ" sz="2700" dirty="0" smtClean="0"/>
              <a:t>gramaticky správné vyjadřování, složitější větné konstrukce;</a:t>
            </a:r>
          </a:p>
          <a:p>
            <a:pPr lvl="1" algn="just"/>
            <a:r>
              <a:rPr lang="cs-CZ" sz="2700" dirty="0" smtClean="0"/>
              <a:t>čtení knih i encyklopedií, vlastní tvorba, tvůrčí psaní;</a:t>
            </a:r>
          </a:p>
          <a:p>
            <a:pPr lvl="1" algn="just"/>
            <a:r>
              <a:rPr lang="cs-CZ" sz="2700" dirty="0" smtClean="0"/>
              <a:t>preference hůlkového písma;</a:t>
            </a:r>
          </a:p>
          <a:p>
            <a:pPr lvl="1" algn="just"/>
            <a:r>
              <a:rPr lang="cs-CZ" sz="2700" dirty="0" smtClean="0"/>
              <a:t>špatný úchop psacího náčiní, psací písmo bývá neupravené. </a:t>
            </a:r>
          </a:p>
          <a:p>
            <a:pPr algn="just"/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40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34" y="2400063"/>
            <a:ext cx="5527260" cy="4143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text 2"/>
          <p:cNvSpPr>
            <a:spLocks noGrp="1"/>
          </p:cNvSpPr>
          <p:nvPr>
            <p:ph type="body" sz="half" idx="4294967295"/>
          </p:nvPr>
        </p:nvSpPr>
        <p:spPr>
          <a:xfrm>
            <a:off x="4968874" y="6637357"/>
            <a:ext cx="4357718" cy="571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Veršovaná pohádka, 3. roč. ZŠ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21"/>
          <a:stretch>
            <a:fillRect/>
          </a:stretch>
        </p:blipFill>
        <p:spPr>
          <a:xfrm rot="5400000">
            <a:off x="5113437" y="1420696"/>
            <a:ext cx="3643338" cy="421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4968874" y="5422911"/>
            <a:ext cx="47339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Tvůrčí psaní je jednou z forem seberealizace v oblasti jazykového nadání.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29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pic>
        <p:nvPicPr>
          <p:cNvPr id="5" name="Zástupný symbol pro obsah 4" descr="Jarní pohádk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/>
          </a:blip>
          <a:srcRect r="7854" b="12750"/>
          <a:stretch>
            <a:fillRect/>
          </a:stretch>
        </p:blipFill>
        <p:spPr>
          <a:xfrm>
            <a:off x="4167478" y="1851011"/>
            <a:ext cx="4081348" cy="524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36</a:t>
            </a:fld>
            <a:endParaRPr lang="cs-CZ" altLang="cs-CZ" dirty="0"/>
          </a:p>
        </p:txBody>
      </p:sp>
      <p:sp>
        <p:nvSpPr>
          <p:cNvPr id="7" name="Obdélník 6"/>
          <p:cNvSpPr/>
          <p:nvPr/>
        </p:nvSpPr>
        <p:spPr>
          <a:xfrm>
            <a:off x="682594" y="3708399"/>
            <a:ext cx="250033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Tvůrčí psaní, žák 1. ročníku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cs-CZ" sz="3500" b="1" dirty="0" smtClean="0"/>
              <a:t>Projevy v matematice</a:t>
            </a:r>
          </a:p>
          <a:p>
            <a:pPr algn="just">
              <a:buNone/>
            </a:pPr>
            <a:endParaRPr lang="cs-CZ" sz="900" b="1" dirty="0" smtClean="0"/>
          </a:p>
          <a:p>
            <a:pPr lvl="1" algn="just"/>
            <a:r>
              <a:rPr lang="cs-CZ" sz="2700" dirty="0" smtClean="0"/>
              <a:t>Velká obliba číslic;</a:t>
            </a:r>
          </a:p>
          <a:p>
            <a:pPr lvl="1" algn="just"/>
            <a:r>
              <a:rPr lang="cs-CZ" sz="2700" dirty="0" smtClean="0"/>
              <a:t>předčasný nástup matematických dovedností, schopnosti </a:t>
            </a:r>
            <a:r>
              <a:rPr lang="cs-CZ" sz="2700" dirty="0" err="1" smtClean="0"/>
              <a:t>numerovat</a:t>
            </a:r>
            <a:r>
              <a:rPr lang="cs-CZ" sz="2700" dirty="0" smtClean="0"/>
              <a:t>, orientovat se na číselné ose, operovat matematickými pojmy;</a:t>
            </a:r>
          </a:p>
          <a:p>
            <a:pPr lvl="1" algn="just"/>
            <a:r>
              <a:rPr lang="cs-CZ" sz="2700" dirty="0" smtClean="0"/>
              <a:t>dobrý logický úsudek, vnímání vztahu příčina - důsledek;</a:t>
            </a:r>
          </a:p>
          <a:p>
            <a:pPr lvl="1" algn="just"/>
            <a:r>
              <a:rPr lang="cs-CZ" sz="2700" dirty="0" smtClean="0"/>
              <a:t>obtíže v jemné </a:t>
            </a:r>
            <a:r>
              <a:rPr lang="cs-CZ" sz="2700" dirty="0" err="1" smtClean="0"/>
              <a:t>motorice</a:t>
            </a:r>
            <a:r>
              <a:rPr lang="cs-CZ" sz="2700" dirty="0" smtClean="0"/>
              <a:t>, počáteční neúspěch v geometrii (ovládání kružítka, přesnost rýsování dle pravítka, úprava a čistota rysu).</a:t>
            </a:r>
          </a:p>
          <a:p>
            <a:pPr algn="just"/>
            <a:endParaRPr lang="cs-CZ" sz="24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40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pic>
        <p:nvPicPr>
          <p:cNvPr id="5" name="Zástupný symbol pro obsah 4" descr="Záporná čísla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7238" y="2065325"/>
            <a:ext cx="6050982" cy="454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38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518" t="4348" r="11569" b="4348"/>
          <a:stretch>
            <a:fillRect/>
          </a:stretch>
        </p:blipFill>
        <p:spPr>
          <a:xfrm flipH="1">
            <a:off x="7112014" y="2922581"/>
            <a:ext cx="1098784" cy="135732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96842" y="2565391"/>
            <a:ext cx="307183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Předčasná symbolická aktivita</a:t>
            </a:r>
          </a:p>
          <a:p>
            <a:endParaRPr lang="cs-CZ" sz="28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Žák 1. ročníku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57188" lvl="1" indent="-268288">
              <a:buNone/>
              <a:tabLst>
                <a:tab pos="357188" algn="l"/>
              </a:tabLst>
            </a:pPr>
            <a:r>
              <a:rPr lang="cs-CZ" sz="3500" b="1" dirty="0" smtClean="0">
                <a:solidFill>
                  <a:srgbClr val="2880B6"/>
                </a:solidFill>
              </a:rPr>
              <a:t>Potřeby MiND</a:t>
            </a:r>
          </a:p>
          <a:p>
            <a:pPr marL="357188" lvl="1" indent="-268288">
              <a:lnSpc>
                <a:spcPct val="110000"/>
              </a:lnSpc>
              <a:buNone/>
              <a:tabLst>
                <a:tab pos="357188" algn="l"/>
              </a:tabLst>
            </a:pPr>
            <a:endParaRPr lang="cs-CZ" sz="800" b="1" dirty="0" smtClean="0">
              <a:solidFill>
                <a:srgbClr val="2880B6"/>
              </a:solidFill>
            </a:endParaRP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má jiné vzdělávací potřeby;</a:t>
            </a: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potřebuje stále nové, náročnější a podnětné informace;</a:t>
            </a: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potřebuje rozšiřující a obohacující učivo, náročnější učební materiály;</a:t>
            </a: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mívá vyšší pracovní tempo;</a:t>
            </a: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má potřebu řešit úkoly různými způsoby a vlastními postupy, vyhledává úlohy různého typu a náročnosti;</a:t>
            </a: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potřebuje podporu originálního myšlení a podporu odvahy klást otázky;</a:t>
            </a:r>
          </a:p>
          <a:p>
            <a:pPr lvl="1" algn="just">
              <a:tabLst>
                <a:tab pos="357188" algn="l"/>
              </a:tabLst>
            </a:pPr>
            <a:r>
              <a:rPr lang="cs-CZ" sz="3000" dirty="0" smtClean="0"/>
              <a:t>potřebují podporu v sociálně-emoční sféře, často bývají unavené jen z emocionální zátěže (ne z intelektové).</a:t>
            </a:r>
          </a:p>
          <a:p>
            <a:pPr marL="357188" lvl="1" indent="-268288">
              <a:lnSpc>
                <a:spcPct val="80000"/>
              </a:lnSpc>
              <a:tabLst>
                <a:tab pos="357188" algn="l"/>
              </a:tabLst>
            </a:pPr>
            <a:endParaRPr lang="cs-CZ" sz="280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39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diagnostiky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idx="1"/>
          </p:nvPr>
        </p:nvSpPr>
        <p:spPr>
          <a:xfrm>
            <a:off x="504031" y="1922449"/>
            <a:ext cx="8893999" cy="483051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  <a:buNone/>
            </a:pPr>
            <a:r>
              <a:rPr lang="cs-CZ" sz="3800" b="1" dirty="0" smtClean="0"/>
              <a:t>Pedagogická</a:t>
            </a:r>
          </a:p>
          <a:p>
            <a:pPr algn="just">
              <a:lnSpc>
                <a:spcPct val="90000"/>
              </a:lnSpc>
              <a:buNone/>
            </a:pPr>
            <a:endParaRPr lang="cs-CZ" sz="1000" b="1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provádí pedagog či vedoucí zájmových volnočasových aktivit</a:t>
            </a:r>
          </a:p>
          <a:p>
            <a:pPr lvl="1">
              <a:lnSpc>
                <a:spcPct val="90000"/>
              </a:lnSpc>
            </a:pPr>
            <a:r>
              <a:rPr lang="cs-CZ" dirty="0" smtClean="0"/>
              <a:t>spolupráce s krajským metodikem péče o nadané – pedagogem</a:t>
            </a:r>
          </a:p>
          <a:p>
            <a:pPr lvl="3">
              <a:lnSpc>
                <a:spcPct val="90000"/>
              </a:lnSpc>
            </a:pPr>
            <a:endParaRPr lang="cs-CZ" dirty="0" smtClean="0"/>
          </a:p>
          <a:p>
            <a:pPr lvl="2">
              <a:lnSpc>
                <a:spcPct val="90000"/>
              </a:lnSpc>
            </a:pPr>
            <a:r>
              <a:rPr lang="cs-CZ" sz="3100" u="sng" dirty="0" err="1" smtClean="0"/>
              <a:t>prediagnostika</a:t>
            </a:r>
            <a:r>
              <a:rPr lang="cs-CZ" sz="3100" u="sng" dirty="0" smtClean="0"/>
              <a:t> </a:t>
            </a:r>
            <a:r>
              <a:rPr lang="cs-CZ" sz="3100" dirty="0" smtClean="0"/>
              <a:t>(identifikace - zda jde o nadání)</a:t>
            </a:r>
          </a:p>
          <a:p>
            <a:pPr lvl="2">
              <a:lnSpc>
                <a:spcPct val="90000"/>
              </a:lnSpc>
            </a:pPr>
            <a:r>
              <a:rPr lang="cs-CZ" sz="3100" u="sng" dirty="0" smtClean="0"/>
              <a:t>úrovňová diagnostika</a:t>
            </a:r>
            <a:r>
              <a:rPr lang="cs-CZ" sz="3100" dirty="0" smtClean="0"/>
              <a:t> (na jakém stupni a jakého druhu)</a:t>
            </a:r>
          </a:p>
          <a:p>
            <a:pPr lvl="3">
              <a:lnSpc>
                <a:spcPct val="90000"/>
              </a:lnSpc>
            </a:pPr>
            <a:endParaRPr lang="cs-CZ" u="sng" dirty="0" smtClean="0"/>
          </a:p>
          <a:p>
            <a:pPr>
              <a:lnSpc>
                <a:spcPct val="90000"/>
              </a:lnSpc>
              <a:buNone/>
            </a:pPr>
            <a:r>
              <a:rPr lang="cs-CZ" sz="3800" b="1" dirty="0" smtClean="0"/>
              <a:t>Psychologická</a:t>
            </a:r>
          </a:p>
          <a:p>
            <a:pPr>
              <a:lnSpc>
                <a:spcPct val="90000"/>
              </a:lnSpc>
              <a:buNone/>
            </a:pPr>
            <a:endParaRPr lang="cs-CZ" sz="1100" b="1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PPP či SPC, provádí psycholog – krajský koordinátor péče </a:t>
            </a:r>
            <a:br>
              <a:rPr lang="cs-CZ" dirty="0" smtClean="0"/>
            </a:br>
            <a:r>
              <a:rPr lang="cs-CZ" dirty="0" smtClean="0"/>
              <a:t>o nadané žáky</a:t>
            </a:r>
          </a:p>
          <a:p>
            <a:pPr lvl="3"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  <a:buNone/>
            </a:pPr>
            <a:r>
              <a:rPr lang="cs-CZ" sz="3800" b="1" dirty="0" smtClean="0"/>
              <a:t>Speciálně-pedagogická</a:t>
            </a:r>
          </a:p>
          <a:p>
            <a:pPr>
              <a:lnSpc>
                <a:spcPct val="90000"/>
              </a:lnSpc>
              <a:buNone/>
            </a:pPr>
            <a:endParaRPr lang="cs-CZ" sz="1100" b="1" dirty="0" smtClean="0"/>
          </a:p>
          <a:p>
            <a:pPr lvl="1">
              <a:lnSpc>
                <a:spcPct val="90000"/>
              </a:lnSpc>
            </a:pPr>
            <a:r>
              <a:rPr lang="cs-CZ" dirty="0" smtClean="0"/>
              <a:t>PPP či SPC, vyšetřuje speciální pedagog – krajský koordinátor péče o nadané žáky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272" y="1735698"/>
            <a:ext cx="5087634" cy="448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ástupný symbol pro text 2"/>
          <p:cNvSpPr>
            <a:spLocks noGrp="1"/>
          </p:cNvSpPr>
          <p:nvPr>
            <p:ph type="body" sz="half" idx="4294967295"/>
          </p:nvPr>
        </p:nvSpPr>
        <p:spPr>
          <a:xfrm>
            <a:off x="468280" y="6351605"/>
            <a:ext cx="9398030" cy="758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Nadání žáci mívají velmi často obtíže v sociálně-emoční sféře.</a:t>
            </a:r>
            <a:endParaRPr lang="cs-CZ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/>
          <a:stretch>
            <a:fillRect/>
          </a:stretch>
        </p:blipFill>
        <p:spPr>
          <a:xfrm rot="16200000">
            <a:off x="130036" y="1903503"/>
            <a:ext cx="4544215" cy="4153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4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Pedagogická diagnostika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41</a:t>
            </a:fld>
            <a:endParaRPr lang="cs-CZ" alt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Změny ve vyučovacím procesu jsou vzhledem </a:t>
            </a:r>
            <a:br>
              <a:rPr lang="cs-CZ" dirty="0" smtClean="0"/>
            </a:br>
            <a:r>
              <a:rPr lang="cs-CZ" dirty="0" smtClean="0"/>
              <a:t>k specifickým edukačním potřebám nadaných žáků nezbytné. Vždy se musíme snažit MiND výuku přizpůsobit obsahově, organizačně i metodologicky.</a:t>
            </a:r>
          </a:p>
          <a:p>
            <a:pPr>
              <a:buNone/>
            </a:pPr>
            <a:r>
              <a:rPr lang="cs-CZ" sz="1200" dirty="0" smtClean="0"/>
              <a:t> </a:t>
            </a:r>
          </a:p>
          <a:p>
            <a:r>
              <a:rPr lang="cs-CZ" dirty="0" smtClean="0"/>
              <a:t>Ve vzdělávání nadaných existují dva základní přístupy, které je možné na různých úrovních </a:t>
            </a:r>
            <a:br>
              <a:rPr lang="cs-CZ" dirty="0" smtClean="0"/>
            </a:br>
            <a:r>
              <a:rPr lang="cs-CZ" dirty="0" smtClean="0"/>
              <a:t>a v různých variantách uplatnit v rámci vzdělávání nadaných žáků, a to </a:t>
            </a:r>
            <a:r>
              <a:rPr lang="cs-CZ" dirty="0" smtClean="0">
                <a:solidFill>
                  <a:srgbClr val="00B0F0"/>
                </a:solidFill>
              </a:rPr>
              <a:t>akcelerace</a:t>
            </a:r>
            <a:r>
              <a:rPr lang="cs-CZ" dirty="0" smtClean="0"/>
              <a:t> a </a:t>
            </a:r>
            <a:r>
              <a:rPr lang="cs-CZ" dirty="0" smtClean="0">
                <a:solidFill>
                  <a:srgbClr val="00B0F0"/>
                </a:solidFill>
              </a:rPr>
              <a:t>enrichment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cs-CZ" b="1" dirty="0" smtClean="0"/>
              <a:t>Modifikace vyučovacího procesu</a:t>
            </a:r>
          </a:p>
          <a:p>
            <a:pPr>
              <a:buNone/>
              <a:defRPr/>
            </a:pPr>
            <a:endParaRPr lang="cs-CZ" sz="900" b="1" dirty="0" smtClean="0"/>
          </a:p>
          <a:p>
            <a:pPr lvl="1">
              <a:defRPr/>
            </a:pPr>
            <a:r>
              <a:rPr lang="cs-CZ" sz="2800" dirty="0" smtClean="0"/>
              <a:t>Úprava </a:t>
            </a:r>
            <a:r>
              <a:rPr lang="cs-CZ" sz="2800" dirty="0"/>
              <a:t>obsahu výuky</a:t>
            </a:r>
          </a:p>
          <a:p>
            <a:pPr lvl="2">
              <a:defRPr/>
            </a:pPr>
            <a:r>
              <a:rPr lang="cs-CZ" sz="2400" dirty="0"/>
              <a:t>Akcelerace </a:t>
            </a:r>
            <a:r>
              <a:rPr lang="cs-CZ" sz="2400" dirty="0" smtClean="0"/>
              <a:t>– přeskočení, „Open </a:t>
            </a:r>
            <a:r>
              <a:rPr lang="cs-CZ" sz="2400" dirty="0" err="1" smtClean="0"/>
              <a:t>Door</a:t>
            </a:r>
            <a:r>
              <a:rPr lang="cs-CZ" sz="2400" dirty="0" smtClean="0"/>
              <a:t>“, předčasné zaškolení…</a:t>
            </a:r>
            <a:endParaRPr lang="cs-CZ" sz="2400" dirty="0"/>
          </a:p>
          <a:p>
            <a:pPr lvl="2">
              <a:defRPr/>
            </a:pPr>
            <a:r>
              <a:rPr lang="cs-CZ" sz="2400" dirty="0"/>
              <a:t>Enrichment (obohacování</a:t>
            </a:r>
            <a:r>
              <a:rPr lang="cs-CZ" dirty="0"/>
              <a:t>)</a:t>
            </a:r>
          </a:p>
          <a:p>
            <a:pPr lvl="2">
              <a:defRPr/>
            </a:pPr>
            <a:endParaRPr lang="cs-CZ" sz="1200" dirty="0"/>
          </a:p>
          <a:p>
            <a:pPr lvl="1" algn="just">
              <a:lnSpc>
                <a:spcPct val="80000"/>
              </a:lnSpc>
              <a:tabLst>
                <a:tab pos="357188" algn="l"/>
              </a:tabLst>
              <a:defRPr/>
            </a:pPr>
            <a:r>
              <a:rPr lang="cs-CZ" sz="2800" dirty="0"/>
              <a:t>Úprava procesu výuky</a:t>
            </a:r>
          </a:p>
          <a:p>
            <a:pPr lvl="2">
              <a:defRPr/>
            </a:pPr>
            <a:r>
              <a:rPr lang="cs-CZ" sz="2400" dirty="0"/>
              <a:t>Využívání moderních metod</a:t>
            </a:r>
          </a:p>
          <a:p>
            <a:pPr lvl="2">
              <a:defRPr/>
            </a:pPr>
            <a:r>
              <a:rPr lang="cs-CZ" sz="2400" dirty="0" smtClean="0"/>
              <a:t>Efektivní organizační </a:t>
            </a:r>
            <a:r>
              <a:rPr lang="cs-CZ" sz="2400" dirty="0"/>
              <a:t>formy práce </a:t>
            </a:r>
            <a:endParaRPr lang="cs-CZ" sz="2400" dirty="0" smtClean="0"/>
          </a:p>
          <a:p>
            <a:pPr lvl="2">
              <a:defRPr/>
            </a:pPr>
            <a:endParaRPr lang="cs-CZ" sz="1200" dirty="0"/>
          </a:p>
          <a:p>
            <a:pPr lvl="1"/>
            <a:r>
              <a:rPr lang="cs-CZ" sz="2800" dirty="0" smtClean="0"/>
              <a:t>Úprava prostředí</a:t>
            </a:r>
          </a:p>
          <a:p>
            <a:pPr lvl="2"/>
            <a:r>
              <a:rPr lang="cs-CZ" sz="2400" dirty="0" smtClean="0"/>
              <a:t>Podmínky, vybavení, hodnocení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F3CB-36E4-4D45-8237-CA06F80D7345}" type="slidenum">
              <a:rPr lang="cs-CZ" smtClean="0"/>
              <a:pPr/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5278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3500" b="1" dirty="0" smtClean="0"/>
              <a:t>Akcelerace</a:t>
            </a:r>
          </a:p>
          <a:p>
            <a:pPr>
              <a:buNone/>
            </a:pPr>
            <a:endParaRPr lang="cs-CZ" sz="800" dirty="0" smtClean="0"/>
          </a:p>
          <a:p>
            <a:pPr lvl="1"/>
            <a:r>
              <a:rPr lang="cs-CZ" altLang="cs-CZ" sz="3000" dirty="0" smtClean="0"/>
              <a:t>Dřívější zahájení školní docházky; </a:t>
            </a:r>
          </a:p>
          <a:p>
            <a:pPr lvl="1"/>
            <a:r>
              <a:rPr lang="cs-CZ" altLang="cs-CZ" sz="3000" dirty="0" smtClean="0"/>
              <a:t>absolvování dvou ročníků v rámci jednoho školního roku; </a:t>
            </a:r>
          </a:p>
          <a:p>
            <a:pPr lvl="1"/>
            <a:r>
              <a:rPr lang="cs-CZ" altLang="cs-CZ" sz="3000" dirty="0" smtClean="0"/>
              <a:t>přeskočení celého ročníku; </a:t>
            </a:r>
          </a:p>
          <a:p>
            <a:pPr lvl="1"/>
            <a:r>
              <a:rPr lang="cs-CZ" altLang="cs-CZ" sz="3000" dirty="0" smtClean="0"/>
              <a:t>účast na výuce v jednom i více předmětech ve vyšším ročníku;</a:t>
            </a:r>
          </a:p>
          <a:p>
            <a:pPr>
              <a:buNone/>
            </a:pPr>
            <a:r>
              <a:rPr lang="cs-CZ" altLang="cs-CZ" sz="3500" b="1" dirty="0" smtClean="0"/>
              <a:t>Akcelerace v rámci třídy</a:t>
            </a:r>
          </a:p>
          <a:p>
            <a:pPr>
              <a:buNone/>
            </a:pPr>
            <a:endParaRPr lang="cs-CZ" altLang="cs-CZ" sz="900" b="1" dirty="0" smtClean="0"/>
          </a:p>
          <a:p>
            <a:pPr lvl="1"/>
            <a:r>
              <a:rPr lang="cs-CZ" altLang="cs-CZ" sz="3000" dirty="0" smtClean="0"/>
              <a:t>snížení opakovacích aktivit, vynechání jednoduchých úloh i přeskočení známých částí učiva. 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43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sz="3500" b="1" dirty="0" smtClean="0"/>
              <a:t>Obohacování</a:t>
            </a:r>
          </a:p>
          <a:p>
            <a:pPr>
              <a:buNone/>
            </a:pPr>
            <a:endParaRPr lang="cs-CZ" sz="800" dirty="0" smtClean="0"/>
          </a:p>
          <a:p>
            <a:pPr lvl="1"/>
            <a:r>
              <a:rPr lang="cs-CZ" altLang="cs-CZ" dirty="0" smtClean="0"/>
              <a:t>Samostatná hodina začleněná do rozvrhu třídy; </a:t>
            </a:r>
          </a:p>
          <a:p>
            <a:pPr lvl="1"/>
            <a:r>
              <a:rPr lang="cs-CZ" altLang="cs-CZ" dirty="0" smtClean="0"/>
              <a:t>netradiční činnosti, získávání informací, diskuse </a:t>
            </a:r>
            <a:br>
              <a:rPr lang="cs-CZ" altLang="cs-CZ" dirty="0" smtClean="0"/>
            </a:br>
            <a:r>
              <a:rPr lang="cs-CZ" altLang="cs-CZ" dirty="0" smtClean="0"/>
              <a:t>a jiné aktivity, které mohou být také zařazeny do jakéhokoliv vyučovacího předmětu; </a:t>
            </a:r>
          </a:p>
          <a:p>
            <a:pPr lvl="1"/>
            <a:r>
              <a:rPr lang="cs-CZ" altLang="cs-CZ" dirty="0" smtClean="0"/>
              <a:t>soutěže;</a:t>
            </a:r>
          </a:p>
          <a:p>
            <a:pPr lvl="1"/>
            <a:r>
              <a:rPr lang="cs-CZ" altLang="cs-CZ" dirty="0" smtClean="0"/>
              <a:t>zájmové kroužky; klub deskových her</a:t>
            </a:r>
          </a:p>
          <a:p>
            <a:pPr lvl="1"/>
            <a:r>
              <a:rPr lang="cs-CZ" altLang="cs-CZ" dirty="0" err="1" smtClean="0"/>
              <a:t>mentoring</a:t>
            </a:r>
            <a:r>
              <a:rPr lang="cs-CZ" altLang="cs-CZ" dirty="0" smtClean="0"/>
              <a:t>;</a:t>
            </a:r>
          </a:p>
          <a:p>
            <a:pPr lvl="1"/>
            <a:r>
              <a:rPr lang="cs-CZ" altLang="cs-CZ" dirty="0" smtClean="0"/>
              <a:t>výlety, exkurze, letní školy, letní tábory apod.</a:t>
            </a:r>
          </a:p>
          <a:p>
            <a:pPr lvl="1"/>
            <a:endParaRPr lang="cs-CZ" altLang="cs-CZ" sz="3000" dirty="0" smtClean="0"/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44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Pedagogická 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cs-CZ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Možnosti hodnocení</a:t>
            </a:r>
          </a:p>
          <a:p>
            <a:pPr>
              <a:buNone/>
              <a:defRPr/>
            </a:pPr>
            <a:endParaRPr lang="cs-CZ" sz="900" b="1" dirty="0" smtClean="0"/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2F3CB-36E4-4D45-8237-CA06F80D7345}" type="slidenum">
              <a:rPr lang="cs-CZ" smtClean="0"/>
              <a:pPr/>
              <a:t>45</a:t>
            </a:fld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444" y="1779573"/>
            <a:ext cx="3572272" cy="515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3966" y="2699717"/>
            <a:ext cx="5711556" cy="397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5278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prstGeom prst="bracketPair">
            <a:avLst>
              <a:gd name="adj" fmla="val 17949"/>
            </a:avLst>
          </a:prstGeo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E90F84E7-5F74-45E1-8C26-4543BDA523D3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46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0355" name="Zástupný symbol pro obsah 4" descr="Lenino sebehodnocení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25" y="207938"/>
            <a:ext cx="5029200" cy="7351737"/>
          </a:xfrm>
        </p:spPr>
      </p:pic>
      <p:pic>
        <p:nvPicPr>
          <p:cNvPr id="1003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27"/>
            <a:ext cx="5048250" cy="699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253967" y="207937"/>
            <a:ext cx="3429024" cy="35719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77979" marR="0" lvl="0" indent="-377979" algn="l" defTabSz="1007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Sebehodnocení</a:t>
            </a:r>
          </a:p>
          <a:p>
            <a:pPr marL="377979" marR="0" lvl="0" indent="-377979" algn="l" defTabSz="1007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cs-CZ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8954" marR="0" lvl="1" indent="-314982" algn="l" defTabSz="100794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text 21"/>
          <p:cNvSpPr>
            <a:spLocks noGrp="1"/>
          </p:cNvSpPr>
          <p:nvPr>
            <p:ph type="body" idx="1"/>
          </p:nvPr>
        </p:nvSpPr>
        <p:spPr>
          <a:xfrm>
            <a:off x="431800" y="323850"/>
            <a:ext cx="4032250" cy="7048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Sebehodnocení může být také krátkodobé.</a:t>
            </a:r>
          </a:p>
        </p:txBody>
      </p:sp>
      <p:sp>
        <p:nvSpPr>
          <p:cNvPr id="102404" name="Zástupný symbol pro text 22"/>
          <p:cNvSpPr>
            <a:spLocks noGrp="1"/>
          </p:cNvSpPr>
          <p:nvPr>
            <p:ph type="body" sz="quarter" idx="3"/>
          </p:nvPr>
        </p:nvSpPr>
        <p:spPr>
          <a:xfrm>
            <a:off x="4679950" y="323850"/>
            <a:ext cx="4032250" cy="70485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Sebehodnocení je nedílnou součástí každé žákovy práce</a:t>
            </a:r>
          </a:p>
        </p:txBody>
      </p:sp>
      <p:sp>
        <p:nvSpPr>
          <p:cNvPr id="102405" name="Zástupný symbol pro obsah 23"/>
          <p:cNvSpPr>
            <a:spLocks noGrp="1"/>
          </p:cNvSpPr>
          <p:nvPr>
            <p:ph sz="quarter" idx="4"/>
          </p:nvPr>
        </p:nvSpPr>
        <p:spPr>
          <a:xfrm>
            <a:off x="4872038" y="2397125"/>
            <a:ext cx="4032250" cy="43561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02406" name="Zástupný symbol pro číslo snímku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D04E71AA-A0CC-4765-BF8F-ADBE5C1BA2EC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47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24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284663"/>
            <a:ext cx="2736850" cy="298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16013"/>
            <a:ext cx="3889375" cy="302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>
            <a:fillRect/>
          </a:stretch>
        </p:blipFill>
        <p:spPr bwMode="auto">
          <a:xfrm>
            <a:off x="4679950" y="1116013"/>
            <a:ext cx="4464050" cy="593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4. Tvorba individuálního vzdělávacího plánu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>
                <a:solidFill>
                  <a:schemeClr val="bg1"/>
                </a:solidFill>
              </a:rPr>
              <a:t>IVP nadaného žáka vychází z </a:t>
            </a:r>
            <a:r>
              <a:rPr lang="cs-CZ" b="1" dirty="0" smtClean="0">
                <a:solidFill>
                  <a:srgbClr val="FFC305"/>
                </a:solidFill>
              </a:rPr>
              <a:t>aktuální</a:t>
            </a:r>
            <a:r>
              <a:rPr lang="cs-CZ" dirty="0" smtClean="0">
                <a:solidFill>
                  <a:schemeClr val="bg1"/>
                </a:solidFill>
              </a:rPr>
              <a:t> úrovně schopností, znalostí a dovedností žáka a směřuje </a:t>
            </a:r>
            <a:br>
              <a:rPr lang="cs-CZ" dirty="0" smtClean="0">
                <a:solidFill>
                  <a:schemeClr val="bg1"/>
                </a:solidFill>
              </a:rPr>
            </a:br>
            <a:r>
              <a:rPr lang="cs-CZ" dirty="0" smtClean="0">
                <a:solidFill>
                  <a:schemeClr val="bg1"/>
                </a:solidFill>
              </a:rPr>
              <a:t>k jejich dalšímu komplexnímu rozvoji.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48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Tvorba IVP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cs-CZ" sz="2200" dirty="0" smtClean="0"/>
              <a:t>IVP je vypracován po nástupu MiND do školy, </a:t>
            </a:r>
            <a:r>
              <a:rPr lang="cs-CZ" sz="2200" b="1" dirty="0" smtClean="0"/>
              <a:t>nejpozději však do </a:t>
            </a:r>
            <a:br>
              <a:rPr lang="cs-CZ" sz="2200" b="1" dirty="0" smtClean="0"/>
            </a:br>
            <a:r>
              <a:rPr lang="cs-CZ" sz="2200" b="1" dirty="0" smtClean="0"/>
              <a:t>1 měsíce po zjištění </a:t>
            </a:r>
            <a:r>
              <a:rPr lang="cs-CZ" sz="2200" dirty="0" smtClean="0"/>
              <a:t>jeho mimořádného nadání.</a:t>
            </a:r>
          </a:p>
          <a:p>
            <a:pPr lvl="1"/>
            <a:r>
              <a:rPr lang="cs-CZ" sz="2000" dirty="0" smtClean="0"/>
              <a:t>V případě, že žák postoupil do vyššího ročníku v rámci školy, kdy byl diagnostikován jako MiND již v předchozím období, musí mít vystaven IVP </a:t>
            </a:r>
            <a:r>
              <a:rPr lang="cs-CZ" sz="2000" b="1" dirty="0" smtClean="0"/>
              <a:t>ihned od prvního dne školní docházky </a:t>
            </a:r>
            <a:r>
              <a:rPr lang="cs-CZ" sz="2000" dirty="0" smtClean="0"/>
              <a:t>následujícího školního roku</a:t>
            </a:r>
          </a:p>
          <a:p>
            <a:r>
              <a:rPr lang="cs-CZ" sz="2200" dirty="0" smtClean="0"/>
              <a:t>IVP může být doplňován a upravován v průběhu školního roku.</a:t>
            </a:r>
          </a:p>
          <a:p>
            <a:r>
              <a:rPr lang="cs-CZ" sz="2200" dirty="0" smtClean="0"/>
              <a:t>Za zpracování IVP odpovídá ředitel školy.</a:t>
            </a:r>
          </a:p>
          <a:p>
            <a:r>
              <a:rPr lang="cs-CZ" sz="2200" dirty="0" smtClean="0"/>
              <a:t>IVP se vypracovává ve spolupráci se školským poradenským zařízením a zákonným zástupcem žáka nebo zletilým žákem.</a:t>
            </a:r>
          </a:p>
          <a:p>
            <a:r>
              <a:rPr lang="cs-CZ" sz="2200" dirty="0" smtClean="0"/>
              <a:t>Ředitel školy s třídním vyučujícím seznámí s IVP zákonného zástupce žáka nebo zletilého žáka, který tuto skutečnost potvrdí svým podpisem.</a:t>
            </a:r>
          </a:p>
          <a:p>
            <a:r>
              <a:rPr lang="cs-CZ" sz="2200" dirty="0" smtClean="0"/>
              <a:t>Určený pedagogický pracovník školy sleduje průběh vzdělávání MiND a poskytuje společně se školským poradenským zařízením podporu žákovi i jeho zákonným zástupcům.</a:t>
            </a:r>
          </a:p>
          <a:p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49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1. 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pPr algn="ctr">
              <a:buNone/>
            </a:pPr>
            <a:r>
              <a:rPr lang="cs-CZ" sz="3600" dirty="0" smtClean="0">
                <a:solidFill>
                  <a:schemeClr val="bg1"/>
                </a:solidFill>
              </a:rPr>
              <a:t>Každé nadané </a:t>
            </a:r>
            <a:r>
              <a:rPr lang="cs-CZ" sz="3600" b="1" dirty="0" smtClean="0">
                <a:solidFill>
                  <a:srgbClr val="FFC000"/>
                </a:solidFill>
              </a:rPr>
              <a:t>dítě je jedinečné</a:t>
            </a:r>
            <a:r>
              <a:rPr lang="cs-CZ" sz="3600" dirty="0" smtClean="0">
                <a:solidFill>
                  <a:schemeClr val="bg1"/>
                </a:solidFill>
              </a:rPr>
              <a:t>, ať už mluvíme o jeho chování, či osobnostní charakteristice. Stanovit obecně platný postup pro identifikaci není možné.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50</a:t>
            </a:fld>
            <a:endParaRPr lang="cs-CZ" altLang="cs-CZ" dirty="0"/>
          </a:p>
        </p:txBody>
      </p:sp>
      <p:pic>
        <p:nvPicPr>
          <p:cNvPr id="5" name="Zástupný symbol pro obsah 4" descr="IVP_1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279375"/>
            <a:ext cx="4254494" cy="6708796"/>
          </a:xfrm>
        </p:spPr>
      </p:pic>
      <p:pic>
        <p:nvPicPr>
          <p:cNvPr id="6" name="Obrázek 5" descr="IVP_2.jpg"/>
          <p:cNvPicPr>
            <a:picLocks noChangeAspect="1"/>
          </p:cNvPicPr>
          <p:nvPr/>
        </p:nvPicPr>
        <p:blipFill>
          <a:blip r:embed="rId3"/>
          <a:srcRect r="38909"/>
          <a:stretch>
            <a:fillRect/>
          </a:stretch>
        </p:blipFill>
        <p:spPr>
          <a:xfrm>
            <a:off x="3611552" y="565127"/>
            <a:ext cx="3148016" cy="6419850"/>
          </a:xfrm>
          <a:prstGeom prst="rect">
            <a:avLst/>
          </a:prstGeom>
        </p:spPr>
      </p:pic>
      <p:pic>
        <p:nvPicPr>
          <p:cNvPr id="7" name="Obrázek 6" descr="IVP_3.jpg"/>
          <p:cNvPicPr>
            <a:picLocks noChangeAspect="1"/>
          </p:cNvPicPr>
          <p:nvPr/>
        </p:nvPicPr>
        <p:blipFill>
          <a:blip r:embed="rId4"/>
          <a:srcRect r="30206" b="2505"/>
          <a:stretch>
            <a:fillRect/>
          </a:stretch>
        </p:blipFill>
        <p:spPr>
          <a:xfrm>
            <a:off x="6611948" y="565127"/>
            <a:ext cx="2928958" cy="642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Tvorba IVP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75402" y="1763924"/>
            <a:ext cx="8988557" cy="579575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 smtClean="0"/>
              <a:t>Individuální vzdělávací plán obsahuje:</a:t>
            </a:r>
          </a:p>
          <a:p>
            <a:pPr>
              <a:buNone/>
            </a:pPr>
            <a:endParaRPr lang="cs-CZ" sz="900" dirty="0" smtClean="0"/>
          </a:p>
          <a:p>
            <a:pPr lvl="1"/>
            <a:r>
              <a:rPr lang="cs-CZ" sz="2600" dirty="0" smtClean="0"/>
              <a:t>závěry psychologických vyšetření, která blíže popisují oblast, typ a rozsah nadání a vzdělávací potřeby mimořádně nadaného žáka, případně vyjádření registrujícího praktického lékaře pro děti a dorost;</a:t>
            </a:r>
          </a:p>
          <a:p>
            <a:pPr lvl="1"/>
            <a:r>
              <a:rPr lang="cs-CZ" sz="2600" dirty="0" smtClean="0"/>
              <a:t>údaje o způsobu poskytování individuální pedagogické nebo psychologické péče mimořádně nadanému žákovi;</a:t>
            </a:r>
          </a:p>
          <a:p>
            <a:pPr lvl="1"/>
            <a:r>
              <a:rPr lang="cs-CZ" sz="2600" dirty="0" smtClean="0"/>
              <a:t>vzdělávací model pro mimořádně nadaného žáka, časové </a:t>
            </a:r>
            <a:br>
              <a:rPr lang="cs-CZ" sz="2600" dirty="0" smtClean="0"/>
            </a:br>
            <a:r>
              <a:rPr lang="cs-CZ" sz="2600" dirty="0" smtClean="0"/>
              <a:t>a obsahové rozvržení učiva, volbu pedagogických postupů, způsob zadávání a plnění úkolů, způsob hodnocení, úpravu zkoušek;</a:t>
            </a:r>
          </a:p>
          <a:p>
            <a:pPr lvl="1"/>
            <a:r>
              <a:rPr lang="cs-CZ" sz="2600" dirty="0" smtClean="0"/>
              <a:t>seznam doporučených učebních pomůcek, učebnic </a:t>
            </a:r>
            <a:br>
              <a:rPr lang="cs-CZ" sz="2600" dirty="0" smtClean="0"/>
            </a:br>
            <a:r>
              <a:rPr lang="cs-CZ" sz="2600" dirty="0" smtClean="0"/>
              <a:t>a materiálů;</a:t>
            </a:r>
          </a:p>
          <a:p>
            <a:pPr lvl="1"/>
            <a:r>
              <a:rPr lang="cs-CZ" sz="2600" dirty="0" smtClean="0"/>
              <a:t>určení pedagogického pracovníka školského poradenského zařízení, se kterým bude škola spolupracovat při zajišťování péče o mimořádně nadaného žáka;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51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99517"/>
            <a:ext cx="10080625" cy="714380"/>
          </a:xfrm>
        </p:spPr>
        <p:txBody>
          <a:bodyPr/>
          <a:lstStyle/>
          <a:p>
            <a:r>
              <a:rPr lang="cs-CZ" dirty="0" smtClean="0"/>
              <a:t>Tvorba IVP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75402" y="1993887"/>
            <a:ext cx="8988557" cy="5250826"/>
          </a:xfrm>
        </p:spPr>
        <p:txBody>
          <a:bodyPr>
            <a:noAutofit/>
          </a:bodyPr>
          <a:lstStyle/>
          <a:p>
            <a:pPr lvl="1">
              <a:lnSpc>
                <a:spcPct val="80000"/>
              </a:lnSpc>
            </a:pPr>
            <a:r>
              <a:rPr lang="cs-CZ" sz="2800" dirty="0" smtClean="0"/>
              <a:t>personální zajištění úprav a průběhu vzdělávání mimořádně nadaného žáka, stanovení kompetencí osob podílejících se na procesu vzdělávání;</a:t>
            </a:r>
          </a:p>
          <a:p>
            <a:pPr lvl="1">
              <a:lnSpc>
                <a:spcPct val="80000"/>
              </a:lnSpc>
            </a:pPr>
            <a:r>
              <a:rPr lang="cs-CZ" sz="2800" dirty="0" smtClean="0"/>
              <a:t>určení pedagogického pracovníka školy pro sledování průběhu vzdělávání mimořádně nadaného žáka a pro zjištění spolupráce se školským poradenským zařízením;</a:t>
            </a:r>
          </a:p>
          <a:p>
            <a:pPr lvl="1">
              <a:lnSpc>
                <a:spcPct val="80000"/>
              </a:lnSpc>
            </a:pPr>
            <a:r>
              <a:rPr lang="cs-CZ" sz="2800" dirty="0"/>
              <a:t>i</a:t>
            </a:r>
            <a:r>
              <a:rPr lang="cs-CZ" sz="2800" dirty="0" smtClean="0"/>
              <a:t>nformace vycházející z plánu pedagogické podpory;</a:t>
            </a:r>
          </a:p>
          <a:p>
            <a:pPr lvl="1">
              <a:lnSpc>
                <a:spcPct val="80000"/>
              </a:lnSpc>
            </a:pPr>
            <a:r>
              <a:rPr lang="cs-CZ" sz="2800" dirty="0"/>
              <a:t>n</a:t>
            </a:r>
            <a:r>
              <a:rPr lang="cs-CZ" sz="2800" dirty="0" smtClean="0"/>
              <a:t>ávrh podpůrných opatření;</a:t>
            </a:r>
          </a:p>
          <a:p>
            <a:pPr lvl="1">
              <a:lnSpc>
                <a:spcPct val="80000"/>
              </a:lnSpc>
            </a:pPr>
            <a:r>
              <a:rPr lang="cs-CZ" sz="2800" dirty="0" smtClean="0"/>
              <a:t>v případě nutnosti krizový plán;</a:t>
            </a:r>
          </a:p>
          <a:p>
            <a:pPr lvl="1">
              <a:lnSpc>
                <a:spcPct val="80000"/>
              </a:lnSpc>
            </a:pPr>
            <a:r>
              <a:rPr lang="cs-CZ" sz="2800" dirty="0" smtClean="0"/>
              <a:t>hodnocení plnění IVP za stanovené období (obvykle jedno pololetí školního roku);</a:t>
            </a:r>
          </a:p>
          <a:p>
            <a:pPr lvl="1">
              <a:lnSpc>
                <a:spcPct val="80000"/>
              </a:lnSpc>
            </a:pPr>
            <a:r>
              <a:rPr lang="cs-CZ" sz="2800" dirty="0" smtClean="0"/>
              <a:t>podpisy všech zainteresovaných osob.</a:t>
            </a:r>
          </a:p>
          <a:p>
            <a:endParaRPr lang="cs-CZ" sz="25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52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Tvorba IVP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Zdůvodnění</a:t>
            </a:r>
            <a:r>
              <a:rPr lang="cs-CZ" dirty="0" smtClean="0"/>
              <a:t> - místo pro pohled učitele</a:t>
            </a:r>
          </a:p>
          <a:p>
            <a:pPr lvl="1"/>
            <a:r>
              <a:rPr lang="cs-CZ" dirty="0" smtClean="0"/>
              <a:t>Informace o schopnostech žáka</a:t>
            </a:r>
          </a:p>
          <a:p>
            <a:pPr lvl="1"/>
            <a:r>
              <a:rPr lang="cs-CZ" dirty="0" smtClean="0"/>
              <a:t>Popište aktuální stupeň dosažených vědomostí, dovedností a návyků</a:t>
            </a:r>
          </a:p>
          <a:p>
            <a:pPr lvl="1"/>
            <a:r>
              <a:rPr lang="cs-CZ" dirty="0" smtClean="0"/>
              <a:t>Popište výukové potíže žáka, jak se projevují ve škole</a:t>
            </a:r>
          </a:p>
          <a:p>
            <a:pPr lvl="1"/>
            <a:r>
              <a:rPr lang="cs-CZ" dirty="0" smtClean="0"/>
              <a:t>Popište chování žáka, sociální vztahy </a:t>
            </a:r>
          </a:p>
          <a:p>
            <a:pPr lvl="1"/>
            <a:r>
              <a:rPr lang="cs-CZ" dirty="0" smtClean="0"/>
              <a:t>Popište rodinné zázemí žáka, postoj rodičů</a:t>
            </a:r>
          </a:p>
          <a:p>
            <a:pPr lvl="2">
              <a:buNone/>
            </a:pPr>
            <a:endParaRPr lang="cs-CZ" sz="1300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7EA-B105-4A8F-848F-95C3FE95A7EF}" type="slidenum">
              <a:rPr lang="cs-CZ" altLang="cs-CZ" smtClean="0"/>
              <a:pPr>
                <a:defRPr/>
              </a:pPr>
              <a:t>53</a:t>
            </a:fld>
            <a:endParaRPr lang="cs-CZ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Tvorba IVP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sz="3800" b="1" dirty="0" smtClean="0"/>
              <a:t>Dále napište</a:t>
            </a:r>
          </a:p>
          <a:p>
            <a:pPr>
              <a:buNone/>
            </a:pPr>
            <a:endParaRPr lang="cs-CZ" sz="1000" b="1" dirty="0" smtClean="0"/>
          </a:p>
          <a:p>
            <a:pPr lvl="1"/>
            <a:r>
              <a:rPr lang="cs-CZ" dirty="0" smtClean="0"/>
              <a:t>Osobnostní rysy žáka</a:t>
            </a:r>
          </a:p>
          <a:p>
            <a:pPr lvl="1"/>
            <a:r>
              <a:rPr lang="cs-CZ" dirty="0" smtClean="0"/>
              <a:t>Preference předmětů</a:t>
            </a:r>
          </a:p>
          <a:p>
            <a:pPr lvl="1"/>
            <a:r>
              <a:rPr lang="cs-CZ" dirty="0" smtClean="0"/>
              <a:t>Zájmy</a:t>
            </a:r>
          </a:p>
          <a:p>
            <a:pPr lvl="1"/>
            <a:r>
              <a:rPr lang="cs-CZ" dirty="0" smtClean="0"/>
              <a:t>Zaměření ve výuce</a:t>
            </a:r>
          </a:p>
          <a:p>
            <a:pPr lvl="1"/>
            <a:r>
              <a:rPr lang="cs-CZ" dirty="0" smtClean="0"/>
              <a:t>Potřeby žáka</a:t>
            </a:r>
          </a:p>
          <a:p>
            <a:pPr lvl="1"/>
            <a:r>
              <a:rPr lang="cs-CZ" dirty="0" smtClean="0"/>
              <a:t>Konkretizace výukových a výchovných obtíží</a:t>
            </a:r>
          </a:p>
          <a:p>
            <a:pPr lvl="1"/>
            <a:r>
              <a:rPr lang="cs-CZ" dirty="0" smtClean="0"/>
              <a:t>Popište důsledně osvědčené postupy, metody, pomůcky.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Vyjádřete se co nejpřesněji , IVP bude sloužit i jiným vyučujícím.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54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Tvorba IVP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75402" y="1763924"/>
            <a:ext cx="8988557" cy="527030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sz="3800" b="1" dirty="0" smtClean="0"/>
              <a:t>Novinky v administrativě s IVP</a:t>
            </a:r>
          </a:p>
          <a:p>
            <a:pPr>
              <a:buNone/>
            </a:pPr>
            <a:endParaRPr lang="cs-CZ" sz="900" b="1" dirty="0" smtClean="0"/>
          </a:p>
          <a:p>
            <a:pPr lvl="1"/>
            <a:r>
              <a:rPr lang="cs-CZ" dirty="0" smtClean="0"/>
              <a:t>Absolvování předmětu ve vyšším ročníku: rozdílový test, tříčlenná komise, závěrečná hodnotící zpráva, rozhodnutí vedení školy v katalogovém listu (KL) včetně zprávy z PPP.</a:t>
            </a:r>
          </a:p>
          <a:p>
            <a:pPr lvl="1"/>
            <a:r>
              <a:rPr lang="cs-CZ" dirty="0" smtClean="0"/>
              <a:t>Přeskočení ročníku: nutné vyšetření v PPP, doložka </a:t>
            </a:r>
            <a:br>
              <a:rPr lang="cs-CZ" dirty="0" smtClean="0"/>
            </a:br>
            <a:r>
              <a:rPr lang="cs-CZ" dirty="0" smtClean="0"/>
              <a:t>v katalogovém listu včetně zprávy z PPP.</a:t>
            </a:r>
          </a:p>
          <a:p>
            <a:pPr lvl="1"/>
            <a:r>
              <a:rPr lang="cs-CZ" dirty="0" smtClean="0"/>
              <a:t>Při přestupu na vyšší typ školy – SŠ, gymnázium - konzultace IVP s výchovným poradcem školy či vedením.</a:t>
            </a:r>
          </a:p>
          <a:p>
            <a:pPr lvl="1"/>
            <a:r>
              <a:rPr lang="cs-CZ" dirty="0" smtClean="0"/>
              <a:t>IVP je součást KL, zde je k dispozici pro nahlédnutí, úpravy </a:t>
            </a:r>
            <a:br>
              <a:rPr lang="cs-CZ" dirty="0" smtClean="0"/>
            </a:br>
            <a:r>
              <a:rPr lang="cs-CZ" dirty="0" smtClean="0"/>
              <a:t>a aktualizace třídnímu učiteli žáka, pro nějž je vystaven. Další vyhotovení mají: ředitel školy, výchovný poradce školy a rodič.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Tvorba IVP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07629"/>
            <a:ext cx="9072563" cy="4830512"/>
          </a:xfrm>
        </p:spPr>
        <p:txBody>
          <a:bodyPr/>
          <a:lstStyle/>
          <a:p>
            <a:r>
              <a:rPr lang="cs-CZ" dirty="0" smtClean="0"/>
              <a:t>Pro žáky s vyšetřením v PPP od 1.9.2016 </a:t>
            </a:r>
            <a:br>
              <a:rPr lang="cs-CZ" dirty="0" smtClean="0"/>
            </a:br>
            <a:r>
              <a:rPr lang="cs-CZ" dirty="0" smtClean="0"/>
              <a:t>platí Vyhláška č. 27/2016 Sb.</a:t>
            </a:r>
          </a:p>
          <a:p>
            <a:r>
              <a:rPr lang="cs-CZ" dirty="0" smtClean="0"/>
              <a:t>Její součástí je formulář plánu pedagogické podpory i IVP.</a:t>
            </a:r>
          </a:p>
          <a:p>
            <a:r>
              <a:rPr lang="cs-CZ" dirty="0" smtClean="0"/>
              <a:t>Přílohou je též přehled podpůrných opatření </a:t>
            </a:r>
            <a:br>
              <a:rPr lang="cs-CZ" dirty="0" smtClean="0"/>
            </a:br>
            <a:r>
              <a:rPr lang="cs-CZ" dirty="0" smtClean="0"/>
              <a:t>v jednotlivých stupních.</a:t>
            </a:r>
          </a:p>
          <a:p>
            <a:r>
              <a:rPr lang="cs-CZ" dirty="0" smtClean="0"/>
              <a:t>Výklad zmíněné vyhlášky je v kompetenci certifikovaných lektorů NÚV - implementátorů pro společné vzdělávání.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02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Tvorba IVP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04031" y="1922449"/>
            <a:ext cx="9072563" cy="5214974"/>
          </a:xfrm>
        </p:spPr>
        <p:txBody>
          <a:bodyPr>
            <a:normAutofit fontScale="32500" lnSpcReduction="20000"/>
          </a:bodyPr>
          <a:lstStyle/>
          <a:p>
            <a:pPr lvl="0">
              <a:buNone/>
            </a:pPr>
            <a:r>
              <a:rPr lang="cs-CZ" sz="9800" b="1" dirty="0" smtClean="0"/>
              <a:t>Chyby:</a:t>
            </a:r>
          </a:p>
          <a:p>
            <a:pPr lvl="0">
              <a:buNone/>
            </a:pPr>
            <a:endParaRPr lang="cs-CZ" sz="1300" b="1" dirty="0" smtClean="0"/>
          </a:p>
          <a:p>
            <a:pPr lvl="1">
              <a:buNone/>
            </a:pPr>
            <a:endParaRPr lang="cs-CZ" sz="2000" dirty="0" smtClean="0"/>
          </a:p>
          <a:p>
            <a:pPr lvl="1"/>
            <a:r>
              <a:rPr lang="cs-CZ" sz="7400" dirty="0" smtClean="0"/>
              <a:t>Obecnost (pro funkčnost daného dokumentu je nutná co největší konkrétnost ve všech bodech plánu);</a:t>
            </a:r>
          </a:p>
          <a:p>
            <a:pPr lvl="1"/>
            <a:r>
              <a:rPr lang="cs-CZ" sz="7400" dirty="0" smtClean="0"/>
              <a:t>Nejasné stanovení metod, strategií a postupů nejen ve vzdělávacím procesu, ale především v jeho způsobech hodnocení a klasifikace;</a:t>
            </a:r>
          </a:p>
          <a:p>
            <a:pPr lvl="1"/>
            <a:r>
              <a:rPr lang="cs-CZ" sz="7400" dirty="0" smtClean="0"/>
              <a:t>Chybějící vymezení kompetencí zainteresovaných pedagogických pracovníků (včetně asistenta pedagoga);</a:t>
            </a:r>
          </a:p>
          <a:p>
            <a:pPr lvl="1"/>
            <a:r>
              <a:rPr lang="cs-CZ" sz="7400" dirty="0" smtClean="0"/>
              <a:t>Chybějící písemná doložka o srozumění zákonných zástupců se vzděláváním žáka dle IVP, vyjádření porozumění všem bodům </a:t>
            </a:r>
            <a:br>
              <a:rPr lang="cs-CZ" sz="7400" dirty="0" smtClean="0"/>
            </a:br>
            <a:r>
              <a:rPr lang="cs-CZ" sz="7400" dirty="0" smtClean="0"/>
              <a:t>a vyjádření souhlasu a akceptace při jejich plnění;</a:t>
            </a:r>
          </a:p>
          <a:p>
            <a:pPr lvl="1"/>
            <a:r>
              <a:rPr lang="cs-CZ" sz="7400" dirty="0" smtClean="0"/>
              <a:t>Nedoručená písemná žádost zákonného zástupce o povolení vzdělávání dle IVP;</a:t>
            </a:r>
          </a:p>
          <a:p>
            <a:pPr lvl="1"/>
            <a:r>
              <a:rPr lang="cs-CZ" sz="7400" dirty="0" smtClean="0"/>
              <a:t>Chybějící podpisy všech zainteresovaných pracovníků v poskytování vzdělávání.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57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Tvorba IVP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Druhy:</a:t>
            </a:r>
          </a:p>
          <a:p>
            <a:pPr>
              <a:buNone/>
            </a:pPr>
            <a:endParaRPr lang="cs-CZ" sz="800" dirty="0" smtClean="0"/>
          </a:p>
          <a:p>
            <a:pPr lvl="1"/>
            <a:r>
              <a:rPr lang="cs-CZ" dirty="0" smtClean="0"/>
              <a:t>IVP </a:t>
            </a:r>
          </a:p>
          <a:p>
            <a:pPr lvl="1"/>
            <a:r>
              <a:rPr lang="cs-CZ" dirty="0" smtClean="0"/>
              <a:t>IVP pouze na jeden předmět</a:t>
            </a:r>
          </a:p>
          <a:p>
            <a:pPr lvl="1"/>
            <a:r>
              <a:rPr lang="cs-CZ" dirty="0" smtClean="0"/>
              <a:t>IVP na předmět absolvovaný ve vyšším ročníku</a:t>
            </a:r>
          </a:p>
          <a:p>
            <a:pPr lvl="1"/>
            <a:r>
              <a:rPr lang="cs-CZ" dirty="0" smtClean="0"/>
              <a:t>skupinové IVP pro 2 a více žáků s nadáním v daném ročníku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58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Tvorba IVP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cs-CZ" sz="4600" b="1" dirty="0" smtClean="0"/>
              <a:t> Přílohy</a:t>
            </a:r>
          </a:p>
          <a:p>
            <a:pPr lvl="0">
              <a:buNone/>
            </a:pPr>
            <a:endParaRPr lang="cs-CZ" sz="1300" dirty="0" smtClean="0"/>
          </a:p>
          <a:p>
            <a:pPr lvl="1"/>
            <a:r>
              <a:rPr lang="cs-CZ" sz="3400" dirty="0" smtClean="0"/>
              <a:t>přesahy žáků do vyššího ročníku (znalostní, zájmové, sociálně-emoční);</a:t>
            </a:r>
          </a:p>
          <a:p>
            <a:pPr lvl="1"/>
            <a:r>
              <a:rPr lang="cs-CZ" sz="3400" dirty="0" smtClean="0"/>
              <a:t>kompetence asistenta pedagoga;</a:t>
            </a:r>
          </a:p>
          <a:p>
            <a:pPr lvl="1"/>
            <a:r>
              <a:rPr lang="cs-CZ" sz="3400" dirty="0" smtClean="0"/>
              <a:t>rozsah a forma obohacení, akcelerace a individualizace;</a:t>
            </a:r>
          </a:p>
          <a:p>
            <a:pPr lvl="1"/>
            <a:r>
              <a:rPr lang="cs-CZ" sz="3400" dirty="0" smtClean="0"/>
              <a:t>hodnocení plnění IVP (jednou za půl roku);</a:t>
            </a:r>
          </a:p>
          <a:p>
            <a:pPr lvl="1"/>
            <a:r>
              <a:rPr lang="cs-CZ" sz="3400" dirty="0" smtClean="0"/>
              <a:t>popř. krizový plán.</a:t>
            </a:r>
          </a:p>
          <a:p>
            <a:pPr lvl="0"/>
            <a:endParaRPr lang="cs-CZ" dirty="0" smtClean="0"/>
          </a:p>
          <a:p>
            <a:pPr marL="536575" lvl="2" indent="0">
              <a:buNone/>
            </a:pPr>
            <a:r>
              <a:rPr lang="cs-CZ" b="1" dirty="0" smtClean="0">
                <a:solidFill>
                  <a:srgbClr val="2880B6"/>
                </a:solidFill>
              </a:rPr>
              <a:t>Krizový plán</a:t>
            </a:r>
            <a:r>
              <a:rPr lang="cs-CZ" dirty="0" smtClean="0">
                <a:solidFill>
                  <a:srgbClr val="2880B6"/>
                </a:solidFill>
              </a:rPr>
              <a:t> se vystavuje za předpokladu, že vzdělávání žáka je neslučitelné s běžnými výchovně vzdělávacími podmínkami, pokud nastane jedna z těchto situací:</a:t>
            </a:r>
          </a:p>
          <a:p>
            <a:pPr marL="984250" lvl="2" indent="-179388"/>
            <a:r>
              <a:rPr lang="cs-CZ" dirty="0" smtClean="0"/>
              <a:t>žák ohrožuje na životě sám sebe</a:t>
            </a:r>
          </a:p>
          <a:p>
            <a:pPr marL="984250" lvl="2" indent="-179388"/>
            <a:r>
              <a:rPr lang="cs-CZ" dirty="0" smtClean="0"/>
              <a:t>žák ohrožuje na životě spolužáky, učitele, či zaměstnance a návštěvníky školy</a:t>
            </a:r>
          </a:p>
          <a:p>
            <a:pPr marL="984250" lvl="2" indent="-179388"/>
            <a:r>
              <a:rPr lang="cs-CZ" dirty="0" smtClean="0"/>
              <a:t>žák ničí majetek školy vyšší hodnoty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59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251189" cy="483051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10800" b="1" dirty="0" smtClean="0"/>
              <a:t>Z</a:t>
            </a:r>
            <a:r>
              <a:rPr lang="cs-CZ" sz="9800" b="1" dirty="0" smtClean="0"/>
              <a:t>naky MiND podle </a:t>
            </a:r>
            <a:r>
              <a:rPr lang="cs-CZ" sz="9800" b="1" dirty="0" err="1" smtClean="0"/>
              <a:t>Joan</a:t>
            </a:r>
            <a:r>
              <a:rPr lang="cs-CZ" sz="9800" b="1" dirty="0" smtClean="0"/>
              <a:t> </a:t>
            </a:r>
            <a:r>
              <a:rPr lang="cs-CZ" sz="9800" b="1" dirty="0" err="1" smtClean="0"/>
              <a:t>Freemanové</a:t>
            </a:r>
            <a:r>
              <a:rPr lang="cs-CZ" sz="9800" b="1" dirty="0" smtClean="0"/>
              <a:t>:</a:t>
            </a:r>
            <a:endParaRPr lang="cs-CZ" sz="10800" b="1" dirty="0"/>
          </a:p>
          <a:p>
            <a:pPr marL="127000" indent="0" algn="just">
              <a:buNone/>
            </a:pPr>
            <a:endParaRPr lang="cs-CZ" sz="2500" dirty="0" smtClean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Paměť a znalosti 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 err="1"/>
              <a:t>Sebeřízení</a:t>
            </a:r>
            <a:endParaRPr lang="cs-CZ" sz="98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Rychlost myšlení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Zpracování problémů 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Pružnost 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Dávají přednost složitosti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Schopnost záměrného a dlouhodobého soustředění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9800" dirty="0"/>
              <a:t>Časná symbolická aktivita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6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60</a:t>
            </a:fld>
            <a:endParaRPr lang="cs-CZ" alt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43893" y="93469"/>
            <a:ext cx="6192838" cy="74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 k problematice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400" dirty="0" smtClean="0"/>
              <a:t>ČAVOJSKÁ a kol.:</a:t>
            </a:r>
            <a:r>
              <a:rPr lang="cs-CZ" sz="2400" i="1" dirty="0" smtClean="0"/>
              <a:t> </a:t>
            </a:r>
            <a:r>
              <a:rPr lang="cs-CZ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Vyhledáváme rozumově nadané žáky. </a:t>
            </a:r>
            <a:r>
              <a:rPr lang="cs-CZ" sz="2400" dirty="0" smtClean="0"/>
              <a:t>Praha 2010.</a:t>
            </a:r>
          </a:p>
          <a:p>
            <a:pPr>
              <a:lnSpc>
                <a:spcPct val="120000"/>
              </a:lnSpc>
            </a:pPr>
            <a:r>
              <a:rPr lang="cs-CZ" sz="2400" dirty="0" err="1" smtClean="0"/>
              <a:t>Screeningová</a:t>
            </a:r>
            <a:r>
              <a:rPr lang="cs-CZ" sz="2400" dirty="0" smtClean="0"/>
              <a:t> baterie </a:t>
            </a:r>
            <a:r>
              <a:rPr lang="cs-CZ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IDENA</a:t>
            </a:r>
            <a:r>
              <a:rPr lang="cs-CZ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cs-CZ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Posuzovací škály a didaktické testy k vyhledávání nadaných žáků. </a:t>
            </a:r>
            <a:r>
              <a:rPr lang="cs-CZ" sz="2400" dirty="0" smtClean="0"/>
              <a:t>Praha 2013.</a:t>
            </a:r>
            <a:endParaRPr lang="cs-CZ" sz="2400" i="1" u="sng" dirty="0" smtClean="0"/>
          </a:p>
          <a:p>
            <a:pPr>
              <a:lnSpc>
                <a:spcPct val="120000"/>
              </a:lnSpc>
            </a:pPr>
            <a:r>
              <a:rPr lang="cs-CZ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komplexní diagnostiky mimořádného (intelektového) nadání</a:t>
            </a:r>
            <a:r>
              <a:rPr lang="cs-CZ" sz="2400" dirty="0" smtClean="0"/>
              <a:t>, www.</a:t>
            </a:r>
            <a:r>
              <a:rPr lang="cs-CZ" sz="2400" dirty="0" err="1" smtClean="0"/>
              <a:t>nuv.cz</a:t>
            </a:r>
            <a:endParaRPr lang="cs-CZ" sz="2400" dirty="0" smtClean="0"/>
          </a:p>
          <a:p>
            <a:pPr>
              <a:lnSpc>
                <a:spcPct val="120000"/>
              </a:lnSpc>
            </a:pPr>
            <a:r>
              <a:rPr lang="cs-CZ" sz="2400" dirty="0" smtClean="0"/>
              <a:t>FOŘTÍK, V., FOŘTÍKOVÁ, J.: </a:t>
            </a:r>
            <a:r>
              <a:rPr lang="cs-CZ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Nadané dítě a rozvoj jeho schopností.</a:t>
            </a:r>
            <a:r>
              <a:rPr lang="cs-CZ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dirty="0" smtClean="0"/>
              <a:t>Praha: Portál, 2007.</a:t>
            </a:r>
          </a:p>
          <a:p>
            <a:pPr>
              <a:lnSpc>
                <a:spcPct val="120000"/>
              </a:lnSpc>
            </a:pPr>
            <a:r>
              <a:rPr lang="cs-CZ" sz="2400" dirty="0" smtClean="0"/>
              <a:t>Kol. autorů: </a:t>
            </a:r>
            <a:r>
              <a:rPr lang="cs-CZ" sz="24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Tvoříme individuálně vzdělávací plán mimořádně nadaného žáka.</a:t>
            </a:r>
            <a:r>
              <a:rPr lang="cs-CZ" sz="2400" dirty="0" smtClean="0"/>
              <a:t> Praha: VÚP, 2009.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61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Závěrem</a:t>
            </a:r>
          </a:p>
        </p:txBody>
      </p:sp>
      <p:sp>
        <p:nvSpPr>
          <p:cNvPr id="111620" name="Zástupný symbol pro obsah 10"/>
          <p:cNvSpPr>
            <a:spLocks noGrp="1"/>
          </p:cNvSpPr>
          <p:nvPr>
            <p:ph idx="1"/>
          </p:nvPr>
        </p:nvSpPr>
        <p:spPr>
          <a:xfrm>
            <a:off x="503808" y="1763713"/>
            <a:ext cx="9108536" cy="52927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b="1" dirty="0"/>
              <a:t>K uspokojivému rozvoji </a:t>
            </a:r>
            <a:r>
              <a:rPr lang="cs-CZ" b="1" dirty="0" smtClean="0"/>
              <a:t>MiND je nutné:</a:t>
            </a:r>
          </a:p>
          <a:p>
            <a:pPr marL="0" indent="0" algn="just">
              <a:buNone/>
            </a:pPr>
            <a:endParaRPr lang="cs-CZ" sz="800" b="1" dirty="0" smtClean="0"/>
          </a:p>
          <a:p>
            <a:pPr lvl="1">
              <a:tabLst>
                <a:tab pos="357188" algn="l"/>
              </a:tabLst>
            </a:pPr>
            <a:r>
              <a:rPr lang="cs-CZ" sz="3000" dirty="0" smtClean="0"/>
              <a:t> přijmout specifické rysy a vlastnosti MiND;</a:t>
            </a:r>
          </a:p>
          <a:p>
            <a:pPr lvl="1">
              <a:tabLst>
                <a:tab pos="357188" algn="l"/>
              </a:tabLst>
            </a:pPr>
            <a:r>
              <a:rPr lang="cs-CZ" sz="3000" dirty="0" smtClean="0"/>
              <a:t> zaměřit se na využívání inovativních technik poznání a osvojit si umění motivovat;</a:t>
            </a:r>
          </a:p>
          <a:p>
            <a:pPr lvl="1">
              <a:tabLst>
                <a:tab pos="357188" algn="l"/>
              </a:tabLst>
            </a:pPr>
            <a:r>
              <a:rPr lang="cs-CZ" sz="3000" dirty="0" smtClean="0"/>
              <a:t>uspokojovat osobnostní i intelektové potřeby MiND a pěstovat jejich </a:t>
            </a:r>
            <a:r>
              <a:rPr lang="cs-CZ" sz="3000" dirty="0" err="1" smtClean="0"/>
              <a:t>selfmenegament</a:t>
            </a:r>
            <a:r>
              <a:rPr lang="cs-CZ" sz="3000" dirty="0" smtClean="0"/>
              <a:t>.</a:t>
            </a:r>
          </a:p>
          <a:p>
            <a:pPr marL="0" lvl="1" indent="0">
              <a:lnSpc>
                <a:spcPct val="80000"/>
              </a:lnSpc>
              <a:buNone/>
            </a:pPr>
            <a:endParaRPr lang="cs-CZ" sz="2800" dirty="0" smtClean="0"/>
          </a:p>
          <a:p>
            <a:pPr marL="0" lvl="1" indent="0">
              <a:buNone/>
            </a:pPr>
            <a:r>
              <a:rPr lang="cs-CZ" sz="3200" dirty="0" smtClean="0"/>
              <a:t>V neposlední řadě je důležité pracovat s MiND </a:t>
            </a:r>
            <a:br>
              <a:rPr lang="cs-CZ" sz="3200" dirty="0" smtClean="0"/>
            </a:br>
            <a:r>
              <a:rPr lang="cs-CZ" sz="3200" dirty="0" smtClean="0"/>
              <a:t>v souladu s </a:t>
            </a:r>
            <a:r>
              <a:rPr lang="cs-CZ" sz="3200" b="1" dirty="0" smtClean="0">
                <a:solidFill>
                  <a:srgbClr val="00B0EE"/>
                </a:solidFill>
              </a:rPr>
              <a:t>Chartou práv </a:t>
            </a:r>
            <a:r>
              <a:rPr lang="cs-CZ" sz="3200" dirty="0" smtClean="0"/>
              <a:t>nadaných dětí.</a:t>
            </a:r>
            <a:endParaRPr lang="cs-CZ" sz="3200" dirty="0"/>
          </a:p>
          <a:p>
            <a:pPr lvl="1" eaLnBrk="1" hangingPunct="1"/>
            <a:endParaRPr lang="cs-CZ" altLang="cs-CZ" dirty="0" smtClean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62</a:t>
            </a:fld>
            <a:endParaRPr lang="cs-CZ" altLang="cs-CZ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cs-CZ" dirty="0" smtClean="0"/>
              <a:t>Děkujeme za pozornost</a:t>
            </a:r>
            <a:endParaRPr lang="cs-CZ" dirty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b="1" dirty="0" smtClean="0"/>
              <a:t>Kontakty</a:t>
            </a:r>
          </a:p>
          <a:p>
            <a:pPr marL="440975" lvl="1" indent="0">
              <a:buFont typeface="Arial" charset="0"/>
              <a:buNone/>
              <a:defRPr/>
            </a:pPr>
            <a:endParaRPr lang="cs-CZ" dirty="0" smtClean="0"/>
          </a:p>
          <a:p>
            <a:pPr marL="440975" lvl="1" indent="0">
              <a:buFont typeface="Arial" charset="0"/>
              <a:buNone/>
              <a:defRPr/>
            </a:pPr>
            <a:r>
              <a:rPr lang="cs-CZ" dirty="0" smtClean="0"/>
              <a:t>Mgr. Lenka Baše	</a:t>
            </a:r>
            <a:r>
              <a:rPr lang="cs-CZ" smtClean="0"/>
              <a:t>	</a:t>
            </a:r>
            <a:r>
              <a:rPr lang="cs-CZ" sz="2700" i="1" smtClean="0">
                <a:solidFill>
                  <a:srgbClr val="21A5FF"/>
                </a:solidFill>
              </a:rPr>
              <a:t>lenka.base@zshalkova.cz</a:t>
            </a:r>
            <a:endParaRPr lang="cs-CZ" sz="2700" i="1" dirty="0">
              <a:solidFill>
                <a:srgbClr val="21A5FF"/>
              </a:solidFill>
            </a:endParaRPr>
          </a:p>
          <a:p>
            <a:pPr marL="440975" lvl="1" indent="0">
              <a:buNone/>
              <a:defRPr/>
            </a:pPr>
            <a:r>
              <a:rPr lang="cs-CZ" dirty="0" smtClean="0"/>
              <a:t>Mgr. Eva Laibnerová	</a:t>
            </a:r>
            <a:r>
              <a:rPr lang="cs-CZ" sz="2700" i="1" dirty="0" smtClean="0">
                <a:solidFill>
                  <a:srgbClr val="21A5FF"/>
                </a:solidFill>
              </a:rPr>
              <a:t>eva.laibnerova@zshalkova.cz</a:t>
            </a:r>
            <a:endParaRPr lang="cs-CZ" sz="2800" b="1" dirty="0" smtClean="0">
              <a:solidFill>
                <a:srgbClr val="21A5FF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cs-CZ" sz="2800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800" dirty="0" smtClean="0"/>
              <a:t>Telefon: 585 </a:t>
            </a:r>
            <a:r>
              <a:rPr lang="cs-CZ" sz="2800" dirty="0"/>
              <a:t>519 124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800" b="1" dirty="0" smtClean="0"/>
              <a:t>http://nadani.zshalkova.cz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800" dirty="0" smtClean="0"/>
              <a:t>vzdelavaninadanych@seznam.cz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prstGeom prst="bracketPair">
            <a:avLst>
              <a:gd name="adj" fmla="val 17949"/>
            </a:avLst>
          </a:prstGeo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23348C9F-FC65-459F-8739-FDF960EF5E7F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63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Obrázek 4" descr="logo_standard_bar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0378" y="4994283"/>
            <a:ext cx="3358694" cy="1095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Ukázky prací MiND</a:t>
            </a:r>
            <a:endParaRPr lang="cs-CZ" dirty="0"/>
          </a:p>
        </p:txBody>
      </p:sp>
      <p:pic>
        <p:nvPicPr>
          <p:cNvPr id="5" name="Zástupný symbol pro obsah 4" descr="15_Vesmí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t="4436" r="6621" b="2399"/>
          <a:stretch>
            <a:fillRect/>
          </a:stretch>
        </p:blipFill>
        <p:spPr>
          <a:xfrm>
            <a:off x="825470" y="1922449"/>
            <a:ext cx="3754286" cy="499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7</a:t>
            </a:fld>
            <a:endParaRPr lang="cs-CZ" altLang="cs-CZ" dirty="0"/>
          </a:p>
        </p:txBody>
      </p:sp>
      <p:pic>
        <p:nvPicPr>
          <p:cNvPr id="7" name="Obrázek 6" descr="26_Den země.JPG"/>
          <p:cNvPicPr>
            <a:picLocks noChangeAspect="1"/>
          </p:cNvPicPr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5254626" y="1907629"/>
            <a:ext cx="3750495" cy="500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3325800" y="5851539"/>
            <a:ext cx="105713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cap="none" spc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6 let</a:t>
            </a:r>
            <a:endParaRPr lang="cs-CZ" sz="1600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7897832" y="5922977"/>
            <a:ext cx="105713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cap="none" spc="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ysClr val="windowText" lastClr="000000"/>
                </a:solidFill>
                <a:latin typeface="+mn-lt"/>
              </a:rPr>
              <a:t>8 let</a:t>
            </a:r>
            <a:endParaRPr lang="cs-CZ" sz="1600" cap="none" spc="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ysClr val="windowText" lastClr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MiND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251189" cy="483051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12800" b="1" dirty="0" smtClean="0"/>
              <a:t>Naše zkušenosti a postřehy</a:t>
            </a:r>
          </a:p>
          <a:p>
            <a:pPr marL="0" indent="0">
              <a:buNone/>
            </a:pPr>
            <a:endParaRPr lang="cs-CZ" b="1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Velmi bohatá </a:t>
            </a:r>
            <a:r>
              <a:rPr lang="cs-CZ" sz="11200" dirty="0"/>
              <a:t>slovní </a:t>
            </a:r>
            <a:r>
              <a:rPr lang="cs-CZ" sz="11200" dirty="0" smtClean="0"/>
              <a:t>zásoba;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náruživí čtenáři, nejen rané čtenářství;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spojování </a:t>
            </a:r>
            <a:r>
              <a:rPr lang="cs-CZ" sz="11200" dirty="0"/>
              <a:t>zdánlivě </a:t>
            </a:r>
            <a:r>
              <a:rPr lang="cs-CZ" sz="11200" dirty="0" smtClean="0"/>
              <a:t>nesouvisejících věcí </a:t>
            </a:r>
            <a:r>
              <a:rPr lang="cs-CZ" sz="11200" dirty="0"/>
              <a:t>do smysluplného </a:t>
            </a:r>
            <a:r>
              <a:rPr lang="cs-CZ" sz="11200" dirty="0" smtClean="0"/>
              <a:t>celku; 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schopnost </a:t>
            </a:r>
            <a:r>
              <a:rPr lang="cs-CZ" sz="11200" dirty="0"/>
              <a:t>abstraktního </a:t>
            </a:r>
            <a:r>
              <a:rPr lang="cs-CZ" sz="11200" dirty="0" smtClean="0"/>
              <a:t>uvažovaní; 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velký smysl </a:t>
            </a:r>
            <a:r>
              <a:rPr lang="cs-CZ" sz="11200" dirty="0"/>
              <a:t>pro </a:t>
            </a:r>
            <a:r>
              <a:rPr lang="cs-CZ" sz="11200" dirty="0" smtClean="0"/>
              <a:t>humor, chápání dvojsmyslů;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kontakt s dospělými </a:t>
            </a:r>
            <a:r>
              <a:rPr lang="cs-CZ" sz="11200" dirty="0"/>
              <a:t>lidmi nebo staršími </a:t>
            </a:r>
            <a:r>
              <a:rPr lang="cs-CZ" sz="11200" dirty="0" smtClean="0"/>
              <a:t>kamarády; 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dychtivost </a:t>
            </a:r>
            <a:r>
              <a:rPr lang="cs-CZ" sz="11200" dirty="0"/>
              <a:t>po získávání nových </a:t>
            </a:r>
            <a:r>
              <a:rPr lang="cs-CZ" sz="11200" dirty="0" smtClean="0"/>
              <a:t>informací, zvídavost;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dlouhodobá </a:t>
            </a:r>
            <a:r>
              <a:rPr lang="cs-CZ" sz="11200" dirty="0"/>
              <a:t>koncentrace pozornosti, </a:t>
            </a:r>
            <a:r>
              <a:rPr lang="cs-CZ" sz="11200" dirty="0" smtClean="0"/>
              <a:t>dobrá paměť; </a:t>
            </a:r>
            <a:endParaRPr lang="cs-CZ" sz="11200" dirty="0"/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hluboké </a:t>
            </a:r>
            <a:r>
              <a:rPr lang="cs-CZ" sz="11200" dirty="0"/>
              <a:t>zájmy nebo mnoho </a:t>
            </a:r>
            <a:r>
              <a:rPr lang="cs-CZ" sz="11200" dirty="0" smtClean="0"/>
              <a:t>zájmů;</a:t>
            </a:r>
          </a:p>
          <a:p>
            <a:pPr lvl="1">
              <a:lnSpc>
                <a:spcPct val="90000"/>
              </a:lnSpc>
              <a:tabLst>
                <a:tab pos="357188" algn="l"/>
              </a:tabLst>
            </a:pPr>
            <a:r>
              <a:rPr lang="cs-CZ" sz="11200" dirty="0" smtClean="0"/>
              <a:t>schopnost </a:t>
            </a:r>
            <a:r>
              <a:rPr lang="cs-CZ" sz="11200" dirty="0"/>
              <a:t>vytvářet originální myšlenky.</a:t>
            </a:r>
            <a:endParaRPr lang="cs-CZ" sz="11200" dirty="0" smtClean="0"/>
          </a:p>
          <a:p>
            <a:pPr marL="357188" indent="-268288">
              <a:tabLst>
                <a:tab pos="357188" algn="l"/>
              </a:tabLst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8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Deník čtenáře žáka 1. ročníku</a:t>
            </a:r>
            <a:endParaRPr lang="cs-CZ" dirty="0"/>
          </a:p>
        </p:txBody>
      </p:sp>
      <p:pic>
        <p:nvPicPr>
          <p:cNvPr id="5" name="Zástupný symbol pro obsah 4" descr="čtenářský deník 1. ročník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-10000" contrast="10000"/>
          </a:blip>
          <a:stretch>
            <a:fillRect/>
          </a:stretch>
        </p:blipFill>
        <p:spPr>
          <a:xfrm>
            <a:off x="1396974" y="1779573"/>
            <a:ext cx="7547881" cy="5565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9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4313</TotalTime>
  <Words>2364</Words>
  <Application>Microsoft Office PowerPoint</Application>
  <PresentationFormat>Vlastní</PresentationFormat>
  <Paragraphs>548</Paragraphs>
  <Slides>63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9" baseType="lpstr">
      <vt:lpstr>Arial</vt:lpstr>
      <vt:lpstr>Calibri</vt:lpstr>
      <vt:lpstr>Lucida Sans Unicode</vt:lpstr>
      <vt:lpstr>Times New Roman</vt:lpstr>
      <vt:lpstr>Wingdings</vt:lpstr>
      <vt:lpstr>Motiv sady Office</vt:lpstr>
      <vt:lpstr>Identifikace, diagnostika  a tvorba IVP</vt:lpstr>
      <vt:lpstr>Identifikace, diagnostika a tvorba IVP</vt:lpstr>
      <vt:lpstr>Diagnostický proces</vt:lpstr>
      <vt:lpstr>Druhy diagnostiky</vt:lpstr>
      <vt:lpstr>1. Identifikace MiND</vt:lpstr>
      <vt:lpstr>Identifikace MiND</vt:lpstr>
      <vt:lpstr>Ukázky prací MiND</vt:lpstr>
      <vt:lpstr>Identifikace MiND</vt:lpstr>
      <vt:lpstr>Deník čtenáře žáka 1. ročníku</vt:lpstr>
      <vt:lpstr>Identifikace MiND</vt:lpstr>
      <vt:lpstr>Identifikace MiND</vt:lpstr>
      <vt:lpstr>Identifikace MiND</vt:lpstr>
      <vt:lpstr>Identifikace MiND</vt:lpstr>
      <vt:lpstr>Identifikace MiND</vt:lpstr>
      <vt:lpstr>Prezentace aplikace PowerPoint</vt:lpstr>
      <vt:lpstr>Prezentace aplikace PowerPoint</vt:lpstr>
      <vt:lpstr>Prezentace aplikace PowerPoint</vt:lpstr>
      <vt:lpstr>Prezentace aplikace PowerPoint</vt:lpstr>
      <vt:lpstr>2. Diagnostika v PPP</vt:lpstr>
      <vt:lpstr>Diagnostika v PPP</vt:lpstr>
      <vt:lpstr>Diagnostika v PPP</vt:lpstr>
      <vt:lpstr>Diagnostika v PPP</vt:lpstr>
      <vt:lpstr>Diagnostika v PPP</vt:lpstr>
      <vt:lpstr>Diagnostika v PPP</vt:lpstr>
      <vt:lpstr>3. Pedagogická diagnostika</vt:lpstr>
      <vt:lpstr>Pedagogická diagnostika</vt:lpstr>
      <vt:lpstr>Pedagogická diagnostika </vt:lpstr>
      <vt:lpstr>Pedagogická diagnostika </vt:lpstr>
      <vt:lpstr>Pedagogická diagnostika </vt:lpstr>
      <vt:lpstr>Pedagogická diagnostika </vt:lpstr>
      <vt:lpstr>Pedagogická diagnostika</vt:lpstr>
      <vt:lpstr>Pedagogická diagnostika </vt:lpstr>
      <vt:lpstr> 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Pedagogická diagnostika</vt:lpstr>
      <vt:lpstr>Prezentace aplikace PowerPoint</vt:lpstr>
      <vt:lpstr>Prezentace aplikace PowerPoint</vt:lpstr>
      <vt:lpstr>4. Tvorba individuálního vzdělávacího plánu</vt:lpstr>
      <vt:lpstr>Tvorba IVP</vt:lpstr>
      <vt:lpstr>Prezentace aplikace PowerPoint</vt:lpstr>
      <vt:lpstr>Tvorba IVP</vt:lpstr>
      <vt:lpstr>Tvorba IVP</vt:lpstr>
      <vt:lpstr>Tvorba IVP</vt:lpstr>
      <vt:lpstr>Tvorba IVP</vt:lpstr>
      <vt:lpstr>Tvorba IVP</vt:lpstr>
      <vt:lpstr>Tvorba IVP</vt:lpstr>
      <vt:lpstr>Tvorba IVP</vt:lpstr>
      <vt:lpstr>Tvorba IVP</vt:lpstr>
      <vt:lpstr>Tvorba IVP</vt:lpstr>
      <vt:lpstr>Prezentace aplikace PowerPoint</vt:lpstr>
      <vt:lpstr>Literatura k problematice</vt:lpstr>
      <vt:lpstr>Závěrem</vt:lpstr>
      <vt:lpstr>Děkujeme za pozornost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ntbacer02</dc:creator>
  <cp:lastModifiedBy>kabinet</cp:lastModifiedBy>
  <cp:revision>374</cp:revision>
  <dcterms:created xsi:type="dcterms:W3CDTF">2011-11-09T09:07:57Z</dcterms:created>
  <dcterms:modified xsi:type="dcterms:W3CDTF">2018-02-06T08:51:24Z</dcterms:modified>
</cp:coreProperties>
</file>