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bookmarkIdSeed="2">
  <p:sldMasterIdLst>
    <p:sldMasterId id="2147484052" r:id="rId1"/>
    <p:sldMasterId id="2147484065" r:id="rId2"/>
  </p:sldMasterIdLst>
  <p:notesMasterIdLst>
    <p:notesMasterId r:id="rId89"/>
  </p:notesMasterIdLst>
  <p:handoutMasterIdLst>
    <p:handoutMasterId r:id="rId90"/>
  </p:handoutMasterIdLst>
  <p:sldIdLst>
    <p:sldId id="689" r:id="rId3"/>
    <p:sldId id="596" r:id="rId4"/>
    <p:sldId id="597" r:id="rId5"/>
    <p:sldId id="586" r:id="rId6"/>
    <p:sldId id="524" r:id="rId7"/>
    <p:sldId id="598" r:id="rId8"/>
    <p:sldId id="599" r:id="rId9"/>
    <p:sldId id="600" r:id="rId10"/>
    <p:sldId id="601" r:id="rId11"/>
    <p:sldId id="682" r:id="rId12"/>
    <p:sldId id="602" r:id="rId13"/>
    <p:sldId id="603" r:id="rId14"/>
    <p:sldId id="604" r:id="rId15"/>
    <p:sldId id="606" r:id="rId16"/>
    <p:sldId id="607" r:id="rId17"/>
    <p:sldId id="608" r:id="rId18"/>
    <p:sldId id="664" r:id="rId19"/>
    <p:sldId id="609" r:id="rId20"/>
    <p:sldId id="610" r:id="rId21"/>
    <p:sldId id="633" r:id="rId22"/>
    <p:sldId id="634" r:id="rId23"/>
    <p:sldId id="667" r:id="rId24"/>
    <p:sldId id="669" r:id="rId25"/>
    <p:sldId id="670" r:id="rId26"/>
    <p:sldId id="671" r:id="rId27"/>
    <p:sldId id="672" r:id="rId28"/>
    <p:sldId id="673" r:id="rId29"/>
    <p:sldId id="674" r:id="rId30"/>
    <p:sldId id="675" r:id="rId31"/>
    <p:sldId id="676" r:id="rId32"/>
    <p:sldId id="677" r:id="rId33"/>
    <p:sldId id="678" r:id="rId34"/>
    <p:sldId id="679" r:id="rId35"/>
    <p:sldId id="680" r:id="rId36"/>
    <p:sldId id="681" r:id="rId37"/>
    <p:sldId id="665" r:id="rId38"/>
    <p:sldId id="668" r:id="rId39"/>
    <p:sldId id="611" r:id="rId40"/>
    <p:sldId id="618" r:id="rId41"/>
    <p:sldId id="619" r:id="rId42"/>
    <p:sldId id="616" r:id="rId43"/>
    <p:sldId id="613" r:id="rId44"/>
    <p:sldId id="614" r:id="rId45"/>
    <p:sldId id="615" r:id="rId46"/>
    <p:sldId id="627" r:id="rId47"/>
    <p:sldId id="628" r:id="rId48"/>
    <p:sldId id="621" r:id="rId49"/>
    <p:sldId id="626" r:id="rId50"/>
    <p:sldId id="622" r:id="rId51"/>
    <p:sldId id="685" r:id="rId52"/>
    <p:sldId id="623" r:id="rId53"/>
    <p:sldId id="629" r:id="rId54"/>
    <p:sldId id="663" r:id="rId55"/>
    <p:sldId id="684" r:id="rId56"/>
    <p:sldId id="624" r:id="rId57"/>
    <p:sldId id="666" r:id="rId58"/>
    <p:sldId id="625" r:id="rId59"/>
    <p:sldId id="631" r:id="rId60"/>
    <p:sldId id="632" r:id="rId61"/>
    <p:sldId id="650" r:id="rId62"/>
    <p:sldId id="638" r:id="rId63"/>
    <p:sldId id="639" r:id="rId64"/>
    <p:sldId id="640" r:id="rId65"/>
    <p:sldId id="641" r:id="rId66"/>
    <p:sldId id="642" r:id="rId67"/>
    <p:sldId id="643" r:id="rId68"/>
    <p:sldId id="644" r:id="rId69"/>
    <p:sldId id="645" r:id="rId70"/>
    <p:sldId id="646" r:id="rId71"/>
    <p:sldId id="647" r:id="rId72"/>
    <p:sldId id="648" r:id="rId73"/>
    <p:sldId id="649" r:id="rId74"/>
    <p:sldId id="686" r:id="rId75"/>
    <p:sldId id="661" r:id="rId76"/>
    <p:sldId id="652" r:id="rId77"/>
    <p:sldId id="653" r:id="rId78"/>
    <p:sldId id="654" r:id="rId79"/>
    <p:sldId id="655" r:id="rId80"/>
    <p:sldId id="656" r:id="rId81"/>
    <p:sldId id="657" r:id="rId82"/>
    <p:sldId id="658" r:id="rId83"/>
    <p:sldId id="659" r:id="rId84"/>
    <p:sldId id="660" r:id="rId85"/>
    <p:sldId id="687" r:id="rId86"/>
    <p:sldId id="688" r:id="rId87"/>
    <p:sldId id="583" r:id="rId88"/>
  </p:sldIdLst>
  <p:sldSz cx="10080625" cy="7559675"/>
  <p:notesSz cx="7559675" cy="10691813"/>
  <p:embeddedFontLst>
    <p:embeddedFont>
      <p:font typeface="Lucida Sans Unicode" panose="020B0602030504020204" pitchFamily="34" charset="0"/>
      <p:regular r:id="rId91"/>
    </p:embeddedFont>
    <p:embeddedFont>
      <p:font typeface="Tahoma" panose="020B0604030504040204" pitchFamily="34" charset="0"/>
      <p:regular r:id="rId92"/>
      <p:bold r:id="rId93"/>
    </p:embeddedFont>
    <p:embeddedFont>
      <p:font typeface="KG Be Still And Know" panose="020B0604020202020204" charset="-18"/>
      <p:regular r:id="rId94"/>
    </p:embeddedFont>
    <p:embeddedFont>
      <p:font typeface="Candara" panose="020E0502030303020204" pitchFamily="34" charset="0"/>
      <p:regular r:id="rId95"/>
      <p:bold r:id="rId96"/>
      <p:italic r:id="rId97"/>
      <p:boldItalic r:id="rId98"/>
    </p:embeddedFont>
    <p:embeddedFont>
      <p:font typeface="ForgetMeNot" panose="020B0604020202020204" charset="0"/>
      <p:regular r:id="rId99"/>
    </p:embeddedFont>
    <p:embeddedFont>
      <p:font typeface="Calibri" panose="020F0502020204030204" pitchFamily="34" charset="0"/>
      <p:regular r:id="rId100"/>
      <p:bold r:id="rId101"/>
      <p:italic r:id="rId102"/>
      <p:boldItalic r:id="rId103"/>
    </p:embeddedFont>
    <p:embeddedFont>
      <p:font typeface="Tunga" panose="020B0502040204020203" pitchFamily="34" charset="0"/>
      <p:regular r:id="rId104"/>
      <p:bold r:id="rId105"/>
    </p:embeddedFont>
  </p:embeddedFontLst>
  <p:defaultTextStyle>
    <a:defPPr>
      <a:defRPr lang="en-GB"/>
    </a:defPPr>
    <a:lvl1pPr algn="l" defTabSz="447675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1pPr>
    <a:lvl2pPr marL="423863" indent="-214313" algn="l" defTabSz="447675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2pPr>
    <a:lvl3pPr marL="639763" indent="-209550" algn="l" defTabSz="447675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3pPr>
    <a:lvl4pPr marL="855663" indent="-211138" algn="l" defTabSz="447675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4pPr>
    <a:lvl5pPr marL="1071563" indent="-211138" algn="l" defTabSz="447675" rtl="0" fontAlgn="base">
      <a:spcBef>
        <a:spcPct val="0"/>
      </a:spcBef>
      <a:spcAft>
        <a:spcPct val="0"/>
      </a:spcAft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Lucida Sans Unicode" pitchFamily="34" charset="0"/>
        <a:cs typeface="Lucida Sans Unicode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8CC7"/>
    <a:srgbClr val="F0B40A"/>
    <a:srgbClr val="FFC305"/>
    <a:srgbClr val="00B0EE"/>
    <a:srgbClr val="663300"/>
    <a:srgbClr val="2880B6"/>
    <a:srgbClr val="4CA3D8"/>
    <a:srgbClr val="E1A809"/>
    <a:srgbClr val="71AEC9"/>
    <a:srgbClr val="4C8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799B23B-EC83-4686-B30A-512413B5E67A}" styleName="Světlý styl 3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BC89EF96-8CEA-46FF-86C4-4CE0E7609802}" styleName="Světlý styl 3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00" autoAdjust="0"/>
    <p:restoredTop sz="94713" autoAdjust="0"/>
  </p:normalViewPr>
  <p:slideViewPr>
    <p:cSldViewPr>
      <p:cViewPr>
        <p:scale>
          <a:sx n="65" d="100"/>
          <a:sy n="65" d="100"/>
        </p:scale>
        <p:origin x="-1602" y="-72"/>
      </p:cViewPr>
      <p:guideLst>
        <p:guide orient="horz" pos="2161"/>
        <p:guide pos="2880"/>
      </p:guideLst>
    </p:cSldViewPr>
  </p:slideViewPr>
  <p:outlineViewPr>
    <p:cViewPr varScale="1">
      <p:scale>
        <a:sx n="170" d="200"/>
        <a:sy n="170" d="2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14004"/>
    </p:cViewPr>
  </p:sorterViewPr>
  <p:notesViewPr>
    <p:cSldViewPr>
      <p:cViewPr>
        <p:scale>
          <a:sx n="110" d="100"/>
          <a:sy n="110" d="100"/>
        </p:scale>
        <p:origin x="-3000" y="138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4.xml"/><Relationship Id="rId107" Type="http://schemas.openxmlformats.org/officeDocument/2006/relationships/viewProps" Target="viewProps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font" Target="fonts/font12.fntdata"/><Relationship Id="rId5" Type="http://schemas.openxmlformats.org/officeDocument/2006/relationships/slide" Target="slides/slide3.xml"/><Relationship Id="rId90" Type="http://schemas.openxmlformats.org/officeDocument/2006/relationships/handoutMaster" Target="handoutMasters/handoutMaster1.xml"/><Relationship Id="rId95" Type="http://schemas.openxmlformats.org/officeDocument/2006/relationships/font" Target="fonts/font5.fntdata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font" Target="fonts/font13.fntdata"/><Relationship Id="rId108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font" Target="fonts/font1.fntdata"/><Relationship Id="rId96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font" Target="fonts/font4.fntdata"/><Relationship Id="rId99" Type="http://schemas.openxmlformats.org/officeDocument/2006/relationships/font" Target="fonts/font9.fntdata"/><Relationship Id="rId10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tableStyles" Target="tableStyle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font" Target="fonts/font7.fntdata"/><Relationship Id="rId104" Type="http://schemas.openxmlformats.org/officeDocument/2006/relationships/font" Target="fonts/font14.fntdata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font" Target="fonts/font10.fntdata"/><Relationship Id="rId105" Type="http://schemas.openxmlformats.org/officeDocument/2006/relationships/font" Target="fonts/font15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font" Target="fonts/font3.fntdata"/><Relationship Id="rId98" Type="http://schemas.openxmlformats.org/officeDocument/2006/relationships/font" Target="fonts/font8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49216" eaLnBrk="1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defRPr sz="1200">
                <a:latin typeface="Arial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4281488" y="0"/>
            <a:ext cx="3276600" cy="5349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49216" eaLnBrk="1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defRPr sz="1200">
                <a:latin typeface="Arial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fld id="{686EB84B-00A3-433A-AB92-3ECE4BEA0104}" type="datetimeFigureOut">
              <a:rPr lang="cs-CZ"/>
              <a:pPr>
                <a:defRPr/>
              </a:pPr>
              <a:t>13.2.2018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10155238"/>
            <a:ext cx="3276600" cy="5349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49216" eaLnBrk="1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  <a:defRPr sz="1200">
                <a:latin typeface="Arial" charset="0"/>
                <a:ea typeface="Lucida Sans Unicode" charset="0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4281488" y="10155238"/>
            <a:ext cx="3276600" cy="5349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4AE2B51-A8F3-4B8D-9ADA-BF472B81C2B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11720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123" name="AutoShape 2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124" name="AutoShape 3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5125" name="AutoShape 4"/>
          <p:cNvSpPr>
            <a:spLocks noChangeArrowheads="1"/>
          </p:cNvSpPr>
          <p:nvPr/>
        </p:nvSpPr>
        <p:spPr bwMode="auto">
          <a:xfrm>
            <a:off x="0" y="0"/>
            <a:ext cx="7559675" cy="106918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defRPr/>
            </a:pPr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27654" name="Rectangle 5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8075" y="812800"/>
            <a:ext cx="533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0438" cy="4803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noProof="0" smtClean="0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449216" eaLnBrk="1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278313" y="0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449216" eaLnBrk="1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7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0" y="10155238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defTabSz="449216" eaLnBrk="1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+mn-ea"/>
                <a:cs typeface="Lucida Sans Unicode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058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4278313" y="10155238"/>
            <a:ext cx="3273425" cy="5270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0">
              <a:lnSpc>
                <a:spcPct val="95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00AAF74-A702-426B-B546-D36DFA437C1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9126264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7675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5763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16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68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21" algn="l" defTabSz="91430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0AAF74-A702-426B-B546-D36DFA437C13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68284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48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  <p:sp>
        <p:nvSpPr>
          <p:cNvPr id="34820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8B1C46AB-892A-4D26-8153-167B40666919}" type="slidenum">
              <a:rPr lang="cs-CZ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49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274764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87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  <p:sp>
        <p:nvSpPr>
          <p:cNvPr id="118788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FD7FB21-7763-4BEF-9996-A4B9C78BD823}" type="slidenum">
              <a:rPr lang="cs-CZ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50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5234989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hape 15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spcBef>
                <a:spcPct val="0"/>
              </a:spcBef>
            </a:pPr>
            <a:endParaRPr lang="cs-CZ" altLang="cs-CZ" smtClean="0">
              <a:latin typeface="Times New Roman" panose="02020603050405020304" pitchFamily="18" charset="0"/>
            </a:endParaRPr>
          </a:p>
        </p:txBody>
      </p:sp>
      <p:sp>
        <p:nvSpPr>
          <p:cNvPr id="104451" name="Shape 154"/>
          <p:cNvSpPr>
            <a:spLocks noGrp="1" noRot="1" noChangeAspect="1" noTextEdit="1"/>
          </p:cNvSpPr>
          <p:nvPr>
            <p:ph type="sldImg" idx="2"/>
          </p:nvPr>
        </p:nvSpPr>
        <p:spPr>
          <a:custGeom>
            <a:avLst/>
            <a:gdLst>
              <a:gd name="T0" fmla="*/ 0 w 120000"/>
              <a:gd name="T1" fmla="*/ 0 h 120000"/>
              <a:gd name="T2" fmla="*/ 5334000 w 120000"/>
              <a:gd name="T3" fmla="*/ 0 h 120000"/>
              <a:gd name="T4" fmla="*/ 5334000 w 120000"/>
              <a:gd name="T5" fmla="*/ 4000500 h 120000"/>
              <a:gd name="T6" fmla="*/ 0 w 120000"/>
              <a:gd name="T7" fmla="*/ 4000500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cap="flat">
            <a:solidFill>
              <a:srgbClr val="000000"/>
            </a:solidFill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13659774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4438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dirty="0" smtClean="0">
              <a:latin typeface="Times New Roman" panose="02020603050405020304" pitchFamily="18" charset="0"/>
            </a:endParaRPr>
          </a:p>
        </p:txBody>
      </p:sp>
      <p:sp>
        <p:nvSpPr>
          <p:cNvPr id="144388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pPr eaLnBrk="1"/>
            <a:fld id="{F4D0305A-B2B3-42CD-8A1C-D81A988B478C}" type="slidenum">
              <a:rPr lang="cs-CZ" altLang="cs-CZ">
                <a:solidFill>
                  <a:srgbClr val="000000"/>
                </a:solidFill>
                <a:latin typeface="Times New Roman" panose="02020603050405020304" pitchFamily="18" charset="0"/>
              </a:rPr>
              <a:pPr eaLnBrk="1"/>
              <a:t>66</a:t>
            </a:fld>
            <a:endParaRPr lang="cs-CZ" altLang="cs-CZ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7546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0AAF74-A702-426B-B546-D36DFA437C13}" type="slidenum">
              <a:rPr lang="cs-CZ" altLang="cs-CZ" smtClean="0"/>
              <a:pPr>
                <a:defRPr/>
              </a:pPr>
              <a:t>70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1358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59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  <p:sp>
        <p:nvSpPr>
          <p:cNvPr id="125956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09CD8316-C4D0-4A7A-9290-CDFBFE65563C}" type="slidenum">
              <a:rPr lang="cs-CZ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75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3459130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2902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  <p:sp>
        <p:nvSpPr>
          <p:cNvPr id="129028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011BCD64-8042-449A-85B2-7CA015D9F7FC}" type="slidenum">
              <a:rPr lang="cs-CZ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77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15655547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20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  <p:sp>
        <p:nvSpPr>
          <p:cNvPr id="132100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9FC849D7-1E37-49BA-A9BC-58AEE344FE75}" type="slidenum">
              <a:rPr lang="cs-CZ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78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407649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41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  <p:sp>
        <p:nvSpPr>
          <p:cNvPr id="134148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71048F36-CDB7-4264-938C-58B7937DE650}" type="slidenum">
              <a:rPr lang="cs-CZ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79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5988566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721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  <p:sp>
        <p:nvSpPr>
          <p:cNvPr id="137220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0A534889-906B-4B01-896D-8748D6F92C75}" type="slidenum">
              <a:rPr lang="cs-CZ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80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1396957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53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cs-CZ" sz="120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Domácí výuka</a:t>
            </a:r>
          </a:p>
          <a:p>
            <a:pPr lvl="0"/>
            <a:r>
              <a:rPr lang="cs-CZ" sz="120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Individuální integrace nadaného žáka v běžné třídě (IVP)</a:t>
            </a:r>
            <a:endParaRPr lang="en-US" sz="1200" kern="1200" dirty="0" smtClean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  <a:p>
            <a:pPr marL="182563" lvl="1" indent="0"/>
            <a:r>
              <a:rPr lang="cs-CZ" i="1" dirty="0" smtClean="0"/>
              <a:t> - příprava IVP, metodický portál VÚP, na našich </a:t>
            </a:r>
            <a:r>
              <a:rPr lang="cs-CZ" i="1" dirty="0" err="1" smtClean="0"/>
              <a:t>webovkách</a:t>
            </a:r>
            <a:r>
              <a:rPr lang="cs-CZ" i="1" dirty="0" smtClean="0"/>
              <a:t> vzor IVP</a:t>
            </a:r>
          </a:p>
          <a:p>
            <a:pPr lvl="0"/>
            <a:r>
              <a:rPr lang="cs-CZ" sz="120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Jiné formy individuální výuky</a:t>
            </a:r>
            <a:endParaRPr lang="en-US" sz="1200" kern="1200" dirty="0" smtClean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  <a:p>
            <a:pPr marL="182563" lvl="1" indent="0"/>
            <a:r>
              <a:rPr lang="en-US" dirty="0" smtClean="0"/>
              <a:t> </a:t>
            </a:r>
            <a:r>
              <a:rPr lang="cs-CZ" i="1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metoda otevřených dveří</a:t>
            </a:r>
            <a:r>
              <a:rPr lang="en-US" i="1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</a:t>
            </a:r>
            <a:r>
              <a:rPr lang="cs-CZ" i="1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- žák chodí na jeden předmět do vyššího ročníku, není nutná přílišná administrativa, chybí však ucelený rozvoj žáka (může přeskočit podstatnou část učiva, neucelená metodika), děti to v pozdějším věku nevnímají pozitivně, brání se odchodu jinam, chtějí být ve své třídě, problematické – skloubení rozvrhu, jiná časová dotace pro předmět v obou </a:t>
            </a:r>
            <a:r>
              <a:rPr lang="cs-CZ" i="1" kern="1200" dirty="0" err="1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ročnícíc</a:t>
            </a:r>
            <a:endParaRPr lang="cs-CZ" i="1" kern="1200" dirty="0" smtClean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  <a:p>
            <a:pPr marL="0" lvl="1" indent="0"/>
            <a:r>
              <a:rPr lang="cs-CZ" dirty="0" smtClean="0"/>
              <a:t>Třídy</a:t>
            </a:r>
            <a:r>
              <a:rPr lang="cs-CZ" sz="120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 se skupinami, odchody skupin na hlavní předměty</a:t>
            </a:r>
          </a:p>
          <a:p>
            <a:pPr marL="182563" lvl="1" indent="0"/>
            <a:r>
              <a:rPr lang="cs-CZ" sz="1200" i="1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z paralelních i různých ročníků odchází </a:t>
            </a:r>
            <a:r>
              <a:rPr lang="cs-CZ" i="1" dirty="0" smtClean="0"/>
              <a:t>žáci na určité hodiny, vzniká nová skupina, žáci jsou ale stále součástí své kmenové třídy, inspiraci poskytne ZŠ </a:t>
            </a:r>
            <a:r>
              <a:rPr lang="cs-CZ" i="1" dirty="0" err="1" smtClean="0"/>
              <a:t>Malenovice</a:t>
            </a:r>
            <a:endParaRPr lang="cs-CZ" i="1" dirty="0" smtClean="0"/>
          </a:p>
          <a:p>
            <a:pPr lvl="0"/>
            <a:r>
              <a:rPr lang="cs-CZ" sz="120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Integrace skupiny nadaných žáků v běžné třídě</a:t>
            </a:r>
          </a:p>
          <a:p>
            <a:pPr lvl="0"/>
            <a:r>
              <a:rPr lang="cs-CZ" sz="120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Běžné třídy s nadstavbovými programy, s odbornými učiteli, s rozšířenými mimoškolními aktivitami</a:t>
            </a:r>
          </a:p>
          <a:p>
            <a:pPr marL="352425" lvl="1" indent="0"/>
            <a:r>
              <a:rPr lang="cs-CZ" sz="1200" i="1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např. na některé předměty, stačí 1x týdně, učitelé z 2. stupně ZŠ, programy ve spolupráci s univerzitami, MEDVĚD, u nás Klub deskových her – mimoškolní aktivita apod.</a:t>
            </a:r>
            <a:endParaRPr lang="cs-CZ" sz="1200" kern="1200" dirty="0" smtClean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  <a:p>
            <a:pPr lvl="0"/>
            <a:r>
              <a:rPr lang="cs-CZ" sz="1200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Třídy s rozšířenou výukou skupiny předmětů </a:t>
            </a:r>
          </a:p>
          <a:p>
            <a:pPr marL="352425" lvl="1" indent="0"/>
            <a:r>
              <a:rPr lang="cs-CZ" sz="1200" i="1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nutná úprava ŠVP, inspirace na našem webu</a:t>
            </a:r>
            <a:endParaRPr lang="cs-CZ" sz="1200" kern="1200" dirty="0" smtClean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  <a:p>
            <a:pPr marL="352425" lvl="1" indent="0"/>
            <a:r>
              <a:rPr lang="cs-CZ" sz="1200" i="1" kern="1200" dirty="0" smtClean="0">
                <a:solidFill>
                  <a:srgbClr val="000000"/>
                </a:solidFill>
                <a:latin typeface="Times New Roman" pitchFamily="16" charset="0"/>
                <a:ea typeface="+mn-ea"/>
                <a:cs typeface="+mn-cs"/>
              </a:rPr>
              <a:t>specifická situace – nadaný žák v běžné třídě, dochází na výuku do třídy s rozšířenou výukou</a:t>
            </a:r>
            <a:endParaRPr lang="cs-CZ" sz="1200" kern="1200" dirty="0" smtClean="0">
              <a:solidFill>
                <a:srgbClr val="000000"/>
              </a:solidFill>
              <a:latin typeface="Times New Roman" pitchFamily="16" charset="0"/>
              <a:ea typeface="+mn-ea"/>
              <a:cs typeface="+mn-cs"/>
            </a:endParaRPr>
          </a:p>
          <a:p>
            <a:endParaRPr lang="cs-CZ" altLang="cs-CZ" dirty="0" smtClean="0">
              <a:latin typeface="Times New Roman" panose="02020603050405020304" pitchFamily="18" charset="0"/>
            </a:endParaRPr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6E43984-447F-4592-A997-53CF31D2B09F}" type="slidenum">
              <a:rPr lang="cs-CZ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7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888591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926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  <p:sp>
        <p:nvSpPr>
          <p:cNvPr id="139268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DB2BEAC-B755-417A-BCF6-94A171DA7D1F}" type="slidenum">
              <a:rPr lang="cs-CZ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81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9287730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673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  <p:sp>
        <p:nvSpPr>
          <p:cNvPr id="116740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2BF93430-E6D8-4497-B51C-88AE53B6ADAC}" type="slidenum">
              <a:rPr lang="cs-CZ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86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39204816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96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  <p:sp>
        <p:nvSpPr>
          <p:cNvPr id="29700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9787DBD-39C6-4B8F-A1B3-0CDF18488303}" type="slidenum">
              <a:rPr lang="cs-CZ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12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5493091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  <p:sp>
        <p:nvSpPr>
          <p:cNvPr id="40964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F6794014-B8CF-4B98-B0CD-1C705AE5F2CF}" type="slidenum">
              <a:rPr lang="cs-CZ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15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238937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301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  <p:sp>
        <p:nvSpPr>
          <p:cNvPr id="43012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BF6003CD-5838-4A5A-968D-61F32FF71338}" type="slidenum">
              <a:rPr lang="cs-CZ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16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25391850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325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  <p:sp>
        <p:nvSpPr>
          <p:cNvPr id="53252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9C755274-7092-42F4-8FEE-B116119765EB}" type="slidenum">
              <a:rPr lang="cs-CZ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18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9150500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0AAF74-A702-426B-B546-D36DFA437C13}" type="slidenum">
              <a:rPr lang="cs-CZ" altLang="cs-CZ" smtClean="0"/>
              <a:pPr>
                <a:defRPr/>
              </a:pPr>
              <a:t>19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541566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7D78ED27-F34F-43D9-9253-D59E10E17D92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1264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Times New Roman" panose="02020603050405020304" pitchFamily="18" charset="0"/>
            </a:endParaRPr>
          </a:p>
        </p:txBody>
      </p:sp>
      <p:sp>
        <p:nvSpPr>
          <p:cNvPr id="112644" name="Zástupný symbol pro číslo snímku 3"/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7675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9D1E41DF-8B24-4449-B459-28522D5D98EE}" type="slidenum">
              <a:rPr lang="cs-CZ" altLang="cs-CZ" sz="140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43</a:t>
            </a:fld>
            <a:endParaRPr lang="cs-CZ" altLang="cs-CZ" sz="1400"/>
          </a:p>
        </p:txBody>
      </p:sp>
    </p:spTree>
    <p:extLst>
      <p:ext uri="{BB962C8B-B14F-4D97-AF65-F5344CB8AC3E}">
        <p14:creationId xmlns:p14="http://schemas.microsoft.com/office/powerpoint/2010/main" val="5364593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6047" y="2348400"/>
            <a:ext cx="8568531" cy="162043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12094" y="4283816"/>
            <a:ext cx="7056438" cy="193191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3FE9F5-E2E4-4408-986C-D8833991B20D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B542D5-AEBD-4E35-B4FA-646FE160672D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308453" y="302738"/>
            <a:ext cx="2268141" cy="6450223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4031" y="302738"/>
            <a:ext cx="6636411" cy="6450223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85CA77-3E5A-4AF8-BEC2-6B85E3F69A5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168650" y="6372225"/>
            <a:ext cx="4319588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ázek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19138" y="541338"/>
            <a:ext cx="3673475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719832" y="671971"/>
            <a:ext cx="9108777" cy="6060194"/>
          </a:xfrm>
        </p:spPr>
        <p:txBody>
          <a:bodyPr/>
          <a:lstStyle>
            <a:lvl1pPr marL="0" indent="0">
              <a:buNone/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</a:lstStyle>
          <a:p>
            <a:pPr lvl="0"/>
            <a:r>
              <a:rPr lang="cs-CZ" dirty="0" smtClean="0"/>
              <a:t>Kliknutím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en-US" dirty="0"/>
          </a:p>
        </p:txBody>
      </p:sp>
      <p:sp>
        <p:nvSpPr>
          <p:cNvPr id="5" name="Zástupný symbol pro číslo snímku 6"/>
          <p:cNvSpPr>
            <a:spLocks noGrp="1"/>
          </p:cNvSpPr>
          <p:nvPr>
            <p:ph type="sldNum" sz="quarter" idx="10"/>
          </p:nvPr>
        </p:nvSpPr>
        <p:spPr>
          <a:xfrm>
            <a:off x="215900" y="6948488"/>
            <a:ext cx="839788" cy="4127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8CCFC-FB79-4060-8884-636DB4F35FD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332522" y="251991"/>
            <a:ext cx="9415585" cy="6471222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A491E4-A7EB-4B99-82E8-665F8FBE80D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89102850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759233" cy="7559675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 dirty="0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924057" y="1942378"/>
            <a:ext cx="2780083" cy="561729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26754" y="4102235"/>
            <a:ext cx="5645150" cy="1742925"/>
          </a:xfrm>
        </p:spPr>
        <p:txBody>
          <a:bodyPr>
            <a:normAutofit/>
          </a:bodyPr>
          <a:lstStyle>
            <a:lvl1pPr marL="0" indent="0" algn="l">
              <a:buNone/>
              <a:defRPr sz="2600" b="0" i="0" cap="none" spc="132" baseline="0">
                <a:solidFill>
                  <a:schemeClr val="tx2"/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D09B232-6BA3-4B36-A819-53D7F3E2B74C}" type="datetimeFigureOut">
              <a:rPr lang="cs-CZ" smtClean="0"/>
              <a:pPr/>
              <a:t>13.2.2018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10046" y="7087195"/>
            <a:ext cx="966060" cy="321986"/>
          </a:xfrm>
        </p:spPr>
        <p:txBody>
          <a:bodyPr/>
          <a:lstStyle/>
          <a:p>
            <a:fld id="{CA6BEE1A-0F8A-4BE5-8409-F6212C53BB4C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924057" y="1942378"/>
            <a:ext cx="2780083" cy="561729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122976" y="1562333"/>
            <a:ext cx="5645150" cy="2540051"/>
          </a:xfrm>
        </p:spPr>
        <p:txBody>
          <a:bodyPr>
            <a:normAutofit/>
          </a:bodyPr>
          <a:lstStyle>
            <a:lvl1pPr>
              <a:defRPr sz="4400" cap="all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924057" y="1942378"/>
            <a:ext cx="2780083" cy="561729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6051940" y="0"/>
            <a:ext cx="3741394" cy="7559675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B232-6BA3-4B36-A819-53D7F3E2B74C}" type="datetimeFigureOut">
              <a:rPr lang="cs-CZ" smtClean="0"/>
              <a:pPr/>
              <a:t>13.2.2018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EE1A-0F8A-4BE5-8409-F6212C53BB4C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304519" y="251989"/>
            <a:ext cx="9471587" cy="1175951"/>
          </a:xfrm>
          <a:prstGeom prst="rect">
            <a:avLst/>
          </a:prstGeom>
        </p:spPr>
        <p:txBody>
          <a:bodyPr vert="horz" lIns="100794" tIns="50397" rIns="100794" bIns="50397" rtlCol="0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302419" y="1431298"/>
            <a:ext cx="9475788" cy="544296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759233" cy="7559675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D09B232-6BA3-4B36-A819-53D7F3E2B74C}" type="datetimeFigureOut">
              <a:rPr lang="cs-CZ" smtClean="0"/>
              <a:pPr/>
              <a:t>13.2.2018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EE1A-0F8A-4BE5-8409-F6212C53BB4C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126755" y="1543433"/>
            <a:ext cx="5645150" cy="1627430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600" b="0" i="0" cap="none" spc="132" baseline="0">
                <a:solidFill>
                  <a:schemeClr val="tx2"/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7802" y="150622"/>
            <a:ext cx="3666848" cy="7409054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00794" tIns="50397" rIns="100794" bIns="50397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116256" y="3191862"/>
            <a:ext cx="5654965" cy="2939875"/>
          </a:xfrm>
        </p:spPr>
        <p:txBody>
          <a:bodyPr anchor="t">
            <a:normAutofit/>
          </a:bodyPr>
          <a:lstStyle>
            <a:lvl1pPr>
              <a:defRPr kumimoji="0" lang="en-US" sz="44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B232-6BA3-4B36-A819-53D7F3E2B74C}" type="datetimeFigureOut">
              <a:rPr lang="cs-CZ" smtClean="0"/>
              <a:pPr/>
              <a:t>13.2.2018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EE1A-0F8A-4BE5-8409-F6212C53BB4C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04519" y="251990"/>
            <a:ext cx="9471587" cy="1175949"/>
          </a:xfrm>
          <a:prstGeom prst="rect">
            <a:avLst/>
          </a:prstGeom>
        </p:spPr>
        <p:txBody>
          <a:bodyPr vert="horz" lIns="100794" tIns="50397" rIns="100794" bIns="50397" rtlCol="0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304519" y="1431298"/>
            <a:ext cx="4687491" cy="544296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5088615" y="1431298"/>
            <a:ext cx="4687491" cy="5442966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B232-6BA3-4B36-A819-53D7F3E2B74C}" type="datetimeFigureOut">
              <a:rPr lang="cs-CZ" smtClean="0"/>
              <a:pPr/>
              <a:t>13.2.2018</a:t>
            </a:fld>
            <a:endParaRPr lang="cs-C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EE1A-0F8A-4BE5-8409-F6212C53BB4C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304519" y="251990"/>
            <a:ext cx="9471587" cy="1175949"/>
          </a:xfrm>
          <a:prstGeom prst="rect">
            <a:avLst/>
          </a:prstGeom>
        </p:spPr>
        <p:txBody>
          <a:bodyPr vert="horz" lIns="100794" tIns="50397" rIns="100794" bIns="50397" rtlCol="0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304519" y="1995754"/>
            <a:ext cx="4687491" cy="487851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5088615" y="1995754"/>
            <a:ext cx="4687491" cy="487851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519" y="1431299"/>
            <a:ext cx="4683290" cy="561725"/>
          </a:xfrm>
        </p:spPr>
        <p:txBody>
          <a:bodyPr anchor="ctr">
            <a:normAutofit/>
          </a:bodyPr>
          <a:lstStyle>
            <a:lvl1pPr marL="0" indent="0" algn="l">
              <a:buNone/>
              <a:defRPr sz="2200" b="0" i="0" spc="0" baseline="0">
                <a:solidFill>
                  <a:schemeClr val="tx2"/>
                </a:solidFill>
                <a:latin typeface="+mj-lt"/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5088616" y="1431299"/>
            <a:ext cx="4683290" cy="561725"/>
          </a:xfrm>
        </p:spPr>
        <p:txBody>
          <a:bodyPr anchor="ctr">
            <a:normAutofit/>
          </a:bodyPr>
          <a:lstStyle>
            <a:lvl1pPr marL="0" indent="0">
              <a:buNone/>
              <a:defRPr sz="2200" b="0" i="0" spc="0" baseline="0">
                <a:solidFill>
                  <a:schemeClr val="tx2"/>
                </a:solidFill>
                <a:latin typeface="+mj-lt"/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D09B232-6BA3-4B36-A819-53D7F3E2B74C}" type="datetimeFigureOut">
              <a:rPr lang="cs-CZ" smtClean="0"/>
              <a:pPr/>
              <a:t>13.2.2018</a:t>
            </a:fld>
            <a:endParaRPr lang="cs-C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EE1A-0F8A-4BE5-8409-F6212C53BB4C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304519" y="251990"/>
            <a:ext cx="9471587" cy="1175949"/>
          </a:xfrm>
          <a:prstGeom prst="rect">
            <a:avLst/>
          </a:prstGeom>
        </p:spPr>
        <p:txBody>
          <a:bodyPr vert="horz" lIns="100794" tIns="50397" rIns="100794" bIns="50397" rtlCol="0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2317"/>
            <a:ext cx="10080625" cy="714380"/>
          </a:xfrm>
          <a:solidFill>
            <a:srgbClr val="FFC305"/>
          </a:solidFill>
          <a:ln>
            <a:solidFill>
              <a:srgbClr val="F5B80B"/>
            </a:solidFill>
          </a:ln>
        </p:spPr>
        <p:txBody>
          <a:bodyPr>
            <a:noAutofit/>
          </a:bodyPr>
          <a:lstStyle>
            <a:lvl1pPr>
              <a:defRPr sz="3600" b="1">
                <a:solidFill>
                  <a:schemeClr val="bg1"/>
                </a:solidFill>
              </a:defRPr>
            </a:lvl1pPr>
          </a:lstStyle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031" y="1922449"/>
            <a:ext cx="9072563" cy="4830512"/>
          </a:xfrm>
        </p:spPr>
        <p:txBody>
          <a:bodyPr/>
          <a:lstStyle>
            <a:lvl1pPr>
              <a:defRPr sz="3200">
                <a:solidFill>
                  <a:srgbClr val="2880B6"/>
                </a:solidFill>
              </a:defRPr>
            </a:lvl1pPr>
            <a:lvl2pPr>
              <a:buFont typeface="Arial" pitchFamily="34" charset="0"/>
              <a:buChar char="•"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buFont typeface="Calibri" pitchFamily="34" charset="0"/>
              <a:buChar char="∙"/>
              <a:defRPr>
                <a:solidFill>
                  <a:srgbClr val="00B0EE"/>
                </a:solidFill>
              </a:defRPr>
            </a:lvl3pPr>
            <a:lvl4pPr>
              <a:buFont typeface="Arial" pitchFamily="34" charset="0"/>
              <a:buChar char="∙"/>
              <a:defRPr>
                <a:solidFill>
                  <a:srgbClr val="FFC305"/>
                </a:solidFill>
              </a:defRPr>
            </a:lvl4pPr>
          </a:lstStyle>
          <a:p>
            <a:pPr lvl="0"/>
            <a:r>
              <a:rPr lang="cs-CZ" dirty="0" smtClean="0"/>
              <a:t>Klepnutím lze upravit styly předlohy textu.</a:t>
            </a:r>
          </a:p>
          <a:p>
            <a:pPr lvl="1"/>
            <a:r>
              <a:rPr lang="cs-CZ" dirty="0" smtClean="0"/>
              <a:t>Druhá úroveň</a:t>
            </a:r>
          </a:p>
          <a:p>
            <a:pPr lvl="2"/>
            <a:r>
              <a:rPr lang="cs-CZ" dirty="0" smtClean="0"/>
              <a:t>Třetí úroveň</a:t>
            </a:r>
          </a:p>
          <a:p>
            <a:pPr lvl="3"/>
            <a:r>
              <a:rPr lang="cs-CZ" dirty="0" smtClean="0"/>
              <a:t>Čtvrtá úroveň</a:t>
            </a:r>
          </a:p>
          <a:p>
            <a:pPr lvl="4"/>
            <a:r>
              <a:rPr lang="cs-CZ" dirty="0" smtClean="0"/>
              <a:t>Pátá úroveň</a:t>
            </a:r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82528" y="6994547"/>
            <a:ext cx="4024992" cy="402483"/>
          </a:xfrm>
        </p:spPr>
        <p:txBody>
          <a:bodyPr/>
          <a:lstStyle>
            <a:lvl1pPr>
              <a:defRPr b="0">
                <a:solidFill>
                  <a:srgbClr val="4C81EA"/>
                </a:solidFill>
              </a:defRPr>
            </a:lvl1pPr>
          </a:lstStyle>
          <a:p>
            <a:pPr algn="l"/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B8CC7"/>
                </a:solidFill>
              </a:defRPr>
            </a:lvl1pPr>
          </a:lstStyle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‹#›</a:t>
            </a:fld>
            <a:endParaRPr lang="cs-CZ" alt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83056" y="136499"/>
            <a:ext cx="1344775" cy="69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B232-6BA3-4B36-A819-53D7F3E2B74C}" type="datetimeFigureOut">
              <a:rPr lang="cs-CZ" smtClean="0"/>
              <a:pPr/>
              <a:t>13.2.2018</a:t>
            </a:fld>
            <a:endParaRPr lang="cs-CZ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EE1A-0F8A-4BE5-8409-F6212C53BB4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759233" cy="7559675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D09B232-6BA3-4B36-A819-53D7F3E2B74C}" type="datetimeFigureOut">
              <a:rPr lang="cs-CZ" smtClean="0"/>
              <a:pPr/>
              <a:t>13.2.2018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EE1A-0F8A-4BE5-8409-F6212C53BB4C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304519" y="251991"/>
            <a:ext cx="3124994" cy="1431298"/>
          </a:xfrm>
          <a:prstGeom prst="rect">
            <a:avLst/>
          </a:prstGeom>
        </p:spPr>
        <p:txBody>
          <a:bodyPr vert="horz" lIns="100794" tIns="50397" rIns="100794" bIns="50397" rtlCol="0" anchor="b" anchorCtr="0">
            <a:normAutofit/>
          </a:bodyPr>
          <a:lstStyle>
            <a:lvl1pPr>
              <a:defRPr sz="2600">
                <a:solidFill>
                  <a:schemeClr val="bg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4162706" y="587975"/>
            <a:ext cx="5581899" cy="628629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518" y="1696727"/>
            <a:ext cx="3124994" cy="5190977"/>
          </a:xfrm>
        </p:spPr>
        <p:txBody>
          <a:bodyPr>
            <a:normAutofit/>
          </a:bodyPr>
          <a:lstStyle>
            <a:lvl1pPr marL="0" indent="0">
              <a:buNone/>
              <a:defRPr lang="en-US" sz="1800" b="0" i="0" kern="1200" cap="none" spc="33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marL="0" lvl="0" indent="0" algn="l" defTabSz="1007943" rtl="0" eaLnBrk="1" latinLnBrk="0" hangingPunct="1">
              <a:spcBef>
                <a:spcPts val="661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759233" cy="7559675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759233" y="0"/>
            <a:ext cx="6321392" cy="7559675"/>
          </a:xfrm>
        </p:spPr>
        <p:txBody>
          <a:bodyPr anchor="ctr" anchorCtr="0"/>
          <a:lstStyle>
            <a:lvl1pPr marL="0" indent="0" algn="ctr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r>
              <a:rPr lang="cs-CZ" dirty="0" smtClean="0"/>
              <a:t>Kliknutím na ikonu přidáte obrázek.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D09B232-6BA3-4B36-A819-53D7F3E2B74C}" type="datetimeFigureOut">
              <a:rPr lang="cs-CZ" smtClean="0"/>
              <a:pPr/>
              <a:t>13.2.2018</a:t>
            </a:fld>
            <a:endParaRPr lang="cs-C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EE1A-0F8A-4BE5-8409-F6212C53BB4C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304518" y="251989"/>
            <a:ext cx="3124994" cy="1427938"/>
          </a:xfrm>
          <a:prstGeom prst="rect">
            <a:avLst/>
          </a:prstGeom>
        </p:spPr>
        <p:txBody>
          <a:bodyPr vert="horz" lIns="100794" tIns="50397" rIns="100794" bIns="50397" rtlCol="0" anchor="b" anchorCtr="0">
            <a:normAutofit/>
          </a:bodyPr>
          <a:lstStyle>
            <a:lvl1pPr>
              <a:defRPr sz="2600">
                <a:solidFill>
                  <a:schemeClr val="bg2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302419" y="1693367"/>
            <a:ext cx="3124994" cy="519433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2"/>
                </a:solidFill>
              </a:defRPr>
            </a:lvl1pPr>
            <a:lvl2pPr marL="188989" indent="1750">
              <a:buNone/>
              <a:defRPr>
                <a:solidFill>
                  <a:schemeClr val="bg2"/>
                </a:solidFill>
              </a:defRPr>
            </a:lvl2pPr>
            <a:lvl3pPr marL="379729" indent="7000">
              <a:buNone/>
              <a:defRPr>
                <a:solidFill>
                  <a:schemeClr val="bg2"/>
                </a:solidFill>
              </a:defRPr>
            </a:lvl3pPr>
            <a:lvl4pPr marL="568718" indent="3500">
              <a:buNone/>
              <a:defRPr>
                <a:solidFill>
                  <a:schemeClr val="bg2"/>
                </a:solidFill>
              </a:defRPr>
            </a:lvl4pPr>
            <a:lvl5pPr marL="759457" indent="-1750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B232-6BA3-4B36-A819-53D7F3E2B74C}" type="datetimeFigureOut">
              <a:rPr lang="cs-CZ" smtClean="0"/>
              <a:pPr/>
              <a:t>13.2.2018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EE1A-0F8A-4BE5-8409-F6212C53BB4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8453" y="302738"/>
            <a:ext cx="2268141" cy="6450223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031" y="302738"/>
            <a:ext cx="6636411" cy="6450223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B232-6BA3-4B36-A819-53D7F3E2B74C}" type="datetimeFigureOut">
              <a:rPr lang="cs-CZ" smtClean="0"/>
              <a:pPr/>
              <a:t>13.2.2018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BEE1A-0F8A-4BE5-8409-F6212C53BB4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6300" y="4857792"/>
            <a:ext cx="8568531" cy="1501435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96300" y="3204114"/>
            <a:ext cx="8568531" cy="1653678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C9B120-F47E-4166-BCF3-EA0808108165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24957B-1192-42FA-8BF5-CE8AC45C816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972" indent="0">
              <a:buNone/>
              <a:defRPr sz="2200" b="1"/>
            </a:lvl2pPr>
            <a:lvl3pPr marL="1007943" indent="0">
              <a:buNone/>
              <a:defRPr sz="2000" b="1"/>
            </a:lvl3pPr>
            <a:lvl4pPr marL="1511915" indent="0">
              <a:buNone/>
              <a:defRPr sz="1800" b="1"/>
            </a:lvl4pPr>
            <a:lvl5pPr marL="2015886" indent="0">
              <a:buNone/>
              <a:defRPr sz="1800" b="1"/>
            </a:lvl5pPr>
            <a:lvl6pPr marL="2519858" indent="0">
              <a:buNone/>
              <a:defRPr sz="1800" b="1"/>
            </a:lvl6pPr>
            <a:lvl7pPr marL="3023829" indent="0">
              <a:buNone/>
              <a:defRPr sz="1800" b="1"/>
            </a:lvl7pPr>
            <a:lvl8pPr marL="3527801" indent="0">
              <a:buNone/>
              <a:defRPr sz="1800" b="1"/>
            </a:lvl8pPr>
            <a:lvl9pPr marL="4031772" indent="0">
              <a:buNone/>
              <a:defRPr sz="18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22D338-9F1C-4FAD-8616-003F1D626BFD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99276D-B827-4353-83D5-D566A5B5A2D9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747A7EA-B105-4A8F-848F-95C3FE95A7EF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79C4CA-B28A-40A7-896F-8B15E0D2CF0C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00"/>
            </a:lvl1pPr>
            <a:lvl2pPr marL="503972" indent="0">
              <a:buNone/>
              <a:defRPr sz="3100"/>
            </a:lvl2pPr>
            <a:lvl3pPr marL="1007943" indent="0">
              <a:buNone/>
              <a:defRPr sz="2600"/>
            </a:lvl3pPr>
            <a:lvl4pPr marL="1511915" indent="0">
              <a:buNone/>
              <a:defRPr sz="2200"/>
            </a:lvl4pPr>
            <a:lvl5pPr marL="2015886" indent="0">
              <a:buNone/>
              <a:defRPr sz="2200"/>
            </a:lvl5pPr>
            <a:lvl6pPr marL="2519858" indent="0">
              <a:buNone/>
              <a:defRPr sz="2200"/>
            </a:lvl6pPr>
            <a:lvl7pPr marL="3023829" indent="0">
              <a:buNone/>
              <a:defRPr sz="2200"/>
            </a:lvl7pPr>
            <a:lvl8pPr marL="3527801" indent="0">
              <a:buNone/>
              <a:defRPr sz="2200"/>
            </a:lvl8pPr>
            <a:lvl9pPr marL="4031772" indent="0">
              <a:buNone/>
              <a:defRPr sz="22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00"/>
            </a:lvl1pPr>
            <a:lvl2pPr marL="503972" indent="0">
              <a:buNone/>
              <a:defRPr sz="1300"/>
            </a:lvl2pPr>
            <a:lvl3pPr marL="1007943" indent="0">
              <a:buNone/>
              <a:defRPr sz="1100"/>
            </a:lvl3pPr>
            <a:lvl4pPr marL="1511915" indent="0">
              <a:buNone/>
              <a:defRPr sz="1000"/>
            </a:lvl4pPr>
            <a:lvl5pPr marL="2015886" indent="0">
              <a:buNone/>
              <a:defRPr sz="1000"/>
            </a:lvl5pPr>
            <a:lvl6pPr marL="2519858" indent="0">
              <a:buNone/>
              <a:defRPr sz="1000"/>
            </a:lvl6pPr>
            <a:lvl7pPr marL="3023829" indent="0">
              <a:buNone/>
              <a:defRPr sz="1000"/>
            </a:lvl7pPr>
            <a:lvl8pPr marL="3527801" indent="0">
              <a:buNone/>
              <a:defRPr sz="1000"/>
            </a:lvl8pPr>
            <a:lvl9pPr marL="4031772" indent="0">
              <a:buNone/>
              <a:defRPr sz="1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ED1831-5A58-4009-A535-F8BBCF948F4A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4031" y="1763925"/>
            <a:ext cx="9072563" cy="4989036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504031" y="7006699"/>
            <a:ext cx="2352146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444214" y="7006699"/>
            <a:ext cx="3192198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7224448" y="7006699"/>
            <a:ext cx="2352146" cy="402483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E454020-5993-4EB4-B42A-B44EA7DAAA2A}" type="slidenum">
              <a:rPr lang="cs-CZ" altLang="cs-CZ" smtClean="0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  <p:sldLayoutId id="2147484054" r:id="rId2"/>
    <p:sldLayoutId id="2147484055" r:id="rId3"/>
    <p:sldLayoutId id="2147484056" r:id="rId4"/>
    <p:sldLayoutId id="2147484057" r:id="rId5"/>
    <p:sldLayoutId id="2147484058" r:id="rId6"/>
    <p:sldLayoutId id="2147484059" r:id="rId7"/>
    <p:sldLayoutId id="2147484060" r:id="rId8"/>
    <p:sldLayoutId id="2147484061" r:id="rId9"/>
    <p:sldLayoutId id="2147484062" r:id="rId10"/>
    <p:sldLayoutId id="2147484063" r:id="rId11"/>
    <p:sldLayoutId id="2147484051" r:id="rId12"/>
    <p:sldLayoutId id="2147484064" r:id="rId13"/>
  </p:sldLayoutIdLst>
  <p:hf hdr="0" ftr="0" dt="0"/>
  <p:txStyles>
    <p:titleStyle>
      <a:lvl1pPr algn="ctr" defTabSz="1007943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1007943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1007943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519" y="251990"/>
            <a:ext cx="9471587" cy="1175949"/>
          </a:xfrm>
          <a:prstGeom prst="rect">
            <a:avLst/>
          </a:prstGeom>
        </p:spPr>
        <p:txBody>
          <a:bodyPr vert="horz" lIns="100794" tIns="50397" rIns="100794" bIns="50397" rtlCol="0" anchor="b" anchorCtr="0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519" y="1427939"/>
            <a:ext cx="9471587" cy="5438765"/>
          </a:xfrm>
          <a:prstGeom prst="rect">
            <a:avLst/>
          </a:prstGeom>
        </p:spPr>
        <p:txBody>
          <a:bodyPr vert="horz" lIns="100794" tIns="50397" rIns="100794" bIns="50397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519" y="7087195"/>
            <a:ext cx="2352146" cy="321986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fld id="{ED09B232-6BA3-4B36-A819-53D7F3E2B74C}" type="datetimeFigureOut">
              <a:rPr lang="cs-CZ" smtClean="0"/>
              <a:pPr/>
              <a:t>13.2.2018</a:t>
            </a:fld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26755" y="7087195"/>
            <a:ext cx="4504779" cy="321986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10046" y="7087195"/>
            <a:ext cx="966060" cy="321986"/>
          </a:xfrm>
          <a:prstGeom prst="rect">
            <a:avLst/>
          </a:prstGeom>
        </p:spPr>
        <p:txBody>
          <a:bodyPr vert="horz" lIns="100794" tIns="50397" rIns="100794" bIns="50397" rtlCol="0" anchor="ctr">
            <a:normAutofit/>
          </a:bodyPr>
          <a:lstStyle>
            <a:lvl1pPr algn="r">
              <a:defRPr sz="1800" b="1">
                <a:solidFill>
                  <a:schemeClr val="tx2"/>
                </a:solidFill>
              </a:defRPr>
            </a:lvl1pPr>
          </a:lstStyle>
          <a:p>
            <a:fld id="{CA6BEE1A-0F8A-4BE5-8409-F6212C53BB4C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</p:sldLayoutIdLst>
  <p:txStyles>
    <p:titleStyle>
      <a:lvl1pPr algn="l" defTabSz="1007943" rtl="0" eaLnBrk="1" latinLnBrk="0" hangingPunct="1">
        <a:spcBef>
          <a:spcPts val="441"/>
        </a:spcBef>
        <a:buNone/>
        <a:defRPr sz="40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88989" indent="-191509" algn="l" defTabSz="1007943" rtl="0" eaLnBrk="1" latinLnBrk="0" hangingPunct="1">
        <a:spcBef>
          <a:spcPts val="661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400" b="0" i="0" kern="1200" cap="none" spc="33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79729" indent="-191509" algn="l" defTabSz="1007943" rtl="0" eaLnBrk="1" latinLnBrk="0" hangingPunct="1">
        <a:spcBef>
          <a:spcPts val="661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68718" indent="-191509" algn="l" defTabSz="1007943" rtl="0" eaLnBrk="1" latinLnBrk="0" hangingPunct="1">
        <a:spcBef>
          <a:spcPts val="661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759457" indent="-191509" algn="l" defTabSz="1007943" rtl="0" eaLnBrk="1" latinLnBrk="0" hangingPunct="1">
        <a:spcBef>
          <a:spcPts val="661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948446" indent="-191509" algn="l" defTabSz="1007943" rtl="0" eaLnBrk="1" latinLnBrk="0" hangingPunct="1">
        <a:spcBef>
          <a:spcPts val="661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159135" indent="-191509" algn="l" defTabSz="100794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1360723" indent="-191509" algn="l" defTabSz="100794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1562312" indent="-191509" algn="l" defTabSz="100794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1763900" indent="-191509" algn="l" defTabSz="100794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7" Type="http://schemas.openxmlformats.org/officeDocument/2006/relationships/slide" Target="slide2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0.xml"/><Relationship Id="rId5" Type="http://schemas.openxmlformats.org/officeDocument/2006/relationships/slide" Target="slide36.xml"/><Relationship Id="rId4" Type="http://schemas.openxmlformats.org/officeDocument/2006/relationships/slide" Target="slide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24.xml"/><Relationship Id="rId1" Type="http://schemas.openxmlformats.org/officeDocument/2006/relationships/slideLayout" Target="../slideLayouts/slideLayout15.xml"/><Relationship Id="rId4" Type="http://schemas.openxmlformats.org/officeDocument/2006/relationships/slide" Target="slide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9.xml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uloz.to/!BRI0MQ5xBbDY/projekty-pro-mind-zip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nadani.zshalkova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ultiplication.com/" TargetMode="External"/><Relationship Id="rId13" Type="http://schemas.openxmlformats.org/officeDocument/2006/relationships/hyperlink" Target="http://www.janko.at/" TargetMode="External"/><Relationship Id="rId3" Type="http://schemas.openxmlformats.org/officeDocument/2006/relationships/hyperlink" Target="http://www.talentovani.cz/" TargetMode="External"/><Relationship Id="rId7" Type="http://schemas.openxmlformats.org/officeDocument/2006/relationships/hyperlink" Target="http://hadanky.chytrak.cz/" TargetMode="External"/><Relationship Id="rId12" Type="http://schemas.openxmlformats.org/officeDocument/2006/relationships/hyperlink" Target="http://skolakov.eu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tutor.fi.muni.cz/" TargetMode="External"/><Relationship Id="rId11" Type="http://schemas.openxmlformats.org/officeDocument/2006/relationships/hyperlink" Target="https://fred.fraus.cz/" TargetMode="External"/><Relationship Id="rId5" Type="http://schemas.openxmlformats.org/officeDocument/2006/relationships/hyperlink" Target="http://technoplaneta.cz/" TargetMode="External"/><Relationship Id="rId10" Type="http://schemas.openxmlformats.org/officeDocument/2006/relationships/hyperlink" Target="http://www.fortiq.cz/" TargetMode="External"/><Relationship Id="rId4" Type="http://schemas.openxmlformats.org/officeDocument/2006/relationships/hyperlink" Target="http://nadanijetrebarozvijet.cz/" TargetMode="External"/><Relationship Id="rId9" Type="http://schemas.openxmlformats.org/officeDocument/2006/relationships/hyperlink" Target="http://alik.idnes.cz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maglee.com/" TargetMode="External"/><Relationship Id="rId2" Type="http://schemas.openxmlformats.org/officeDocument/2006/relationships/hyperlink" Target="file:///L:\Prezentace_odkazy\Tv&#367;r&#269;&#237;%20psan&#237;%20pro%20mal&#233;%20spisovatele.pdf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hyperlink" Target="http://www.mindok.cz/cz/hry/smart-hry-3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open?id=0B-52aut1_6vpaXVkbklMM3NQLVE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open?id=0B-52aut1_6vpQ3duaThmbUllVm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clanky.rvp.cz/wp-content/upload/prilohy/1965/ukazka_c_18_ze_zs_hrebec.pdf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danedeti.cz/o-nas-sarka-portesova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" Target="slide85.xml"/><Relationship Id="rId2" Type="http://schemas.openxmlformats.org/officeDocument/2006/relationships/slide" Target="slide84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" Target="slide83.xml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Nadpis 15"/>
          <p:cNvSpPr>
            <a:spLocks noGrp="1"/>
          </p:cNvSpPr>
          <p:nvPr>
            <p:ph type="ctrTitle"/>
          </p:nvPr>
        </p:nvSpPr>
        <p:spPr>
          <a:xfrm>
            <a:off x="0" y="2348400"/>
            <a:ext cx="10080625" cy="1620430"/>
          </a:xfrm>
          <a:solidFill>
            <a:srgbClr val="FFC305"/>
          </a:solidFill>
        </p:spPr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Metody a formy ve výuce mimořádně nadaných dětí</a:t>
            </a: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Podnadpis 16"/>
          <p:cNvSpPr>
            <a:spLocks noGrp="1"/>
          </p:cNvSpPr>
          <p:nvPr>
            <p:ph type="subTitle" idx="1"/>
          </p:nvPr>
        </p:nvSpPr>
        <p:spPr>
          <a:xfrm>
            <a:off x="431800" y="3995861"/>
            <a:ext cx="9217024" cy="2664295"/>
          </a:xfrm>
          <a:solidFill>
            <a:srgbClr val="2B8CC7"/>
          </a:solidFill>
        </p:spPr>
        <p:txBody>
          <a:bodyPr/>
          <a:lstStyle/>
          <a:p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Mgr. Lenka Baše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Mgr. Eva Laibnerová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1</a:t>
            </a:fld>
            <a:endParaRPr lang="cs-CZ" altLang="cs-CZ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16813" y="251445"/>
            <a:ext cx="4046999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10579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Ukázka úprav ŠVP - akcelerace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10</a:t>
            </a:fld>
            <a:endParaRPr lang="cs-CZ" alt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532"/>
          <a:stretch>
            <a:fillRect/>
          </a:stretch>
        </p:blipFill>
        <p:spPr bwMode="auto">
          <a:xfrm>
            <a:off x="325404" y="1779573"/>
            <a:ext cx="4784245" cy="47149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68874" y="2493953"/>
            <a:ext cx="4825999" cy="4878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68874" y="2279639"/>
            <a:ext cx="4643470" cy="24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68874" y="1779573"/>
            <a:ext cx="5111751" cy="466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Obohacování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cs-CZ" altLang="cs-CZ" dirty="0" smtClean="0"/>
              <a:t>Samostatná hodina začleněná do rozvrhu třídy; </a:t>
            </a:r>
          </a:p>
          <a:p>
            <a:pPr>
              <a:lnSpc>
                <a:spcPct val="120000"/>
              </a:lnSpc>
            </a:pPr>
            <a:r>
              <a:rPr lang="cs-CZ" altLang="cs-CZ" dirty="0" smtClean="0"/>
              <a:t>netradiční činnosti, získávání informací, diskuse </a:t>
            </a:r>
            <a:br>
              <a:rPr lang="cs-CZ" altLang="cs-CZ" dirty="0" smtClean="0"/>
            </a:br>
            <a:r>
              <a:rPr lang="cs-CZ" altLang="cs-CZ" dirty="0" smtClean="0"/>
              <a:t>a jiné aktivity, které mohou být také zařazeny do jakéhokoliv vyučovacího předmětu; </a:t>
            </a:r>
          </a:p>
          <a:p>
            <a:pPr>
              <a:lnSpc>
                <a:spcPct val="120000"/>
              </a:lnSpc>
            </a:pPr>
            <a:r>
              <a:rPr lang="cs-CZ" altLang="cs-CZ" dirty="0" smtClean="0"/>
              <a:t>soutěže, logická olympiáda Dětské mensy; </a:t>
            </a:r>
          </a:p>
          <a:p>
            <a:pPr>
              <a:lnSpc>
                <a:spcPct val="120000"/>
              </a:lnSpc>
            </a:pPr>
            <a:r>
              <a:rPr lang="cs-CZ" altLang="cs-CZ" dirty="0" smtClean="0"/>
              <a:t>dětská univerzita;</a:t>
            </a:r>
          </a:p>
          <a:p>
            <a:pPr>
              <a:lnSpc>
                <a:spcPct val="120000"/>
              </a:lnSpc>
            </a:pPr>
            <a:r>
              <a:rPr lang="cs-CZ" altLang="cs-CZ" dirty="0" smtClean="0"/>
              <a:t>zájmové kroužky; klub deskových her;</a:t>
            </a:r>
          </a:p>
          <a:p>
            <a:pPr>
              <a:lnSpc>
                <a:spcPct val="120000"/>
              </a:lnSpc>
            </a:pPr>
            <a:r>
              <a:rPr lang="cs-CZ" altLang="cs-CZ" dirty="0" err="1" smtClean="0"/>
              <a:t>mentoring</a:t>
            </a:r>
            <a:r>
              <a:rPr lang="cs-CZ" altLang="cs-CZ" dirty="0" smtClean="0"/>
              <a:t>;</a:t>
            </a:r>
          </a:p>
          <a:p>
            <a:pPr>
              <a:lnSpc>
                <a:spcPct val="120000"/>
              </a:lnSpc>
            </a:pPr>
            <a:r>
              <a:rPr lang="cs-CZ" altLang="cs-CZ" dirty="0" smtClean="0"/>
              <a:t>výlety, exkurze, letní školy, letní tábory;</a:t>
            </a:r>
          </a:p>
          <a:p>
            <a:pPr>
              <a:lnSpc>
                <a:spcPct val="120000"/>
              </a:lnSpc>
            </a:pPr>
            <a:r>
              <a:rPr lang="cs-CZ" altLang="cs-CZ" dirty="0" smtClean="0"/>
              <a:t>tvorba vlastních výukových materiálů.</a:t>
            </a:r>
          </a:p>
          <a:p>
            <a:pPr lvl="1"/>
            <a:endParaRPr lang="cs-CZ" altLang="cs-CZ" dirty="0" smtClean="0"/>
          </a:p>
          <a:p>
            <a:pPr lvl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90DAD17C-C097-439C-BFCB-733442DFDA73}" type="slidenum">
              <a:rPr lang="cs-CZ" altLang="cs-CZ" smtClean="0"/>
              <a:pPr/>
              <a:t>11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7910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Aktivizující metody ve výuce</a:t>
            </a:r>
            <a:endParaRPr lang="cs-CZ" dirty="0"/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504031" y="1922449"/>
            <a:ext cx="9072563" cy="5084250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20000"/>
              </a:lnSpc>
            </a:pPr>
            <a:r>
              <a:rPr lang="cs-CZ" sz="7400" dirty="0" smtClean="0"/>
              <a:t>Metody heuristické, řešení problému; </a:t>
            </a:r>
          </a:p>
          <a:p>
            <a:pPr>
              <a:lnSpc>
                <a:spcPct val="120000"/>
              </a:lnSpc>
            </a:pPr>
            <a:r>
              <a:rPr lang="cs-CZ" sz="7400" dirty="0" smtClean="0"/>
              <a:t>metody </a:t>
            </a:r>
            <a:r>
              <a:rPr lang="cs-CZ" sz="7400" dirty="0" err="1" smtClean="0"/>
              <a:t>vícepodnětné</a:t>
            </a:r>
            <a:r>
              <a:rPr lang="cs-CZ" sz="7400" dirty="0" smtClean="0"/>
              <a:t>  a integrační (úlohy s nejednoznačným zadáním, zadání úloh, v nichž je nutno uplatnit více pravidel či kroků, hádanky, přesmyčky, rébusy a hlavolamy); </a:t>
            </a:r>
          </a:p>
          <a:p>
            <a:pPr>
              <a:lnSpc>
                <a:spcPct val="120000"/>
              </a:lnSpc>
            </a:pPr>
            <a:r>
              <a:rPr lang="cs-CZ" sz="7400" dirty="0" smtClean="0"/>
              <a:t>metody inscenační (využití modelových situací); </a:t>
            </a:r>
          </a:p>
          <a:p>
            <a:pPr>
              <a:lnSpc>
                <a:spcPct val="120000"/>
              </a:lnSpc>
            </a:pPr>
            <a:r>
              <a:rPr lang="cs-CZ" sz="7400" dirty="0" smtClean="0"/>
              <a:t>metody diskusní; </a:t>
            </a:r>
          </a:p>
          <a:p>
            <a:pPr>
              <a:lnSpc>
                <a:spcPct val="120000"/>
              </a:lnSpc>
            </a:pPr>
            <a:r>
              <a:rPr lang="cs-CZ" sz="7400" dirty="0" smtClean="0"/>
              <a:t>brainstorming/</a:t>
            </a:r>
            <a:r>
              <a:rPr lang="cs-CZ" sz="7400" dirty="0" err="1" smtClean="0"/>
              <a:t>brainwriting</a:t>
            </a:r>
            <a:r>
              <a:rPr lang="cs-CZ" sz="7400" dirty="0" smtClean="0"/>
              <a:t>; </a:t>
            </a:r>
          </a:p>
          <a:p>
            <a:pPr>
              <a:lnSpc>
                <a:spcPct val="120000"/>
              </a:lnSpc>
            </a:pPr>
            <a:r>
              <a:rPr lang="cs-CZ" sz="7400" dirty="0" smtClean="0"/>
              <a:t>metody kritického myšlení;</a:t>
            </a:r>
          </a:p>
          <a:p>
            <a:pPr>
              <a:lnSpc>
                <a:spcPct val="120000"/>
              </a:lnSpc>
            </a:pPr>
            <a:r>
              <a:rPr lang="cs-CZ" sz="7400" dirty="0" smtClean="0"/>
              <a:t>metody samostatné práce; </a:t>
            </a:r>
          </a:p>
          <a:p>
            <a:pPr>
              <a:lnSpc>
                <a:spcPct val="120000"/>
              </a:lnSpc>
            </a:pPr>
            <a:r>
              <a:rPr lang="cs-CZ" sz="7400" dirty="0" smtClean="0"/>
              <a:t>projektová výuka;</a:t>
            </a:r>
          </a:p>
          <a:p>
            <a:pPr>
              <a:lnSpc>
                <a:spcPct val="120000"/>
              </a:lnSpc>
            </a:pPr>
            <a:r>
              <a:rPr lang="cs-CZ" sz="7400" dirty="0" smtClean="0"/>
              <a:t>didaktické hry.</a:t>
            </a:r>
          </a:p>
          <a:p>
            <a:endParaRPr lang="cs-CZ" sz="2600" i="1" dirty="0" smtClean="0"/>
          </a:p>
          <a:p>
            <a:pPr marL="0" indent="0">
              <a:buNone/>
            </a:pPr>
            <a:r>
              <a:rPr lang="cs-CZ" sz="4500" i="1" dirty="0" smtClean="0">
                <a:solidFill>
                  <a:srgbClr val="F0B40A"/>
                </a:solidFill>
              </a:rPr>
              <a:t>Metody používáme co nejvíce s emocionálním zaujetím k problému a aplikací humoru či zážitků.</a:t>
            </a:r>
            <a:endParaRPr lang="cs-CZ" sz="4500" i="1" dirty="0">
              <a:solidFill>
                <a:srgbClr val="F0B40A"/>
              </a:solidFill>
            </a:endParaRPr>
          </a:p>
        </p:txBody>
      </p:sp>
      <p:sp>
        <p:nvSpPr>
          <p:cNvPr id="28676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 vert="horz" lIns="100794" tIns="50397" rIns="100794" bIns="50397" rtlCol="0" anchor="ctr"/>
          <a:lstStyle/>
          <a:p>
            <a:fld id="{D5475607-6B4F-48EA-ADFC-1E66EAD47E64}" type="slidenum">
              <a:rPr lang="cs-CZ" altLang="cs-CZ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9006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Aktivita</a:t>
            </a:r>
            <a:endParaRPr lang="cs-CZ" dirty="0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0C872E1-CB5F-498F-8942-FD1D9F4433D5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6" name="Obrázek 5"/>
          <p:cNvPicPr/>
          <p:nvPr/>
        </p:nvPicPr>
        <p:blipFill>
          <a:blip r:embed="rId2" cstate="print"/>
          <a:srcRect l="26905" t="22957" r="26128" b="6809"/>
          <a:stretch>
            <a:fillRect/>
          </a:stretch>
        </p:blipFill>
        <p:spPr bwMode="auto">
          <a:xfrm>
            <a:off x="1727944" y="80368"/>
            <a:ext cx="6624736" cy="734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5670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3065457"/>
            <a:ext cx="10080625" cy="4494218"/>
          </a:xfrm>
          <a:prstGeom prst="rect">
            <a:avLst/>
          </a:prstGeom>
          <a:solidFill>
            <a:srgbClr val="2B8CC7"/>
          </a:solidFill>
          <a:ln>
            <a:solidFill>
              <a:srgbClr val="2B8C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2317"/>
            <a:ext cx="10080625" cy="2143140"/>
          </a:xfrm>
        </p:spPr>
        <p:txBody>
          <a:bodyPr/>
          <a:lstStyle/>
          <a:p>
            <a:r>
              <a:rPr lang="cs-CZ" dirty="0" smtClean="0"/>
              <a:t>2</a:t>
            </a:r>
            <a:r>
              <a:rPr lang="cs-CZ" dirty="0"/>
              <a:t>. </a:t>
            </a:r>
            <a:r>
              <a:rPr lang="cs-CZ" dirty="0" smtClean="0"/>
              <a:t>PROJEKTOVÉ VYUČOVÁNÍ, UKÁZKY PROJEKTŮ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031" y="3779837"/>
            <a:ext cx="9072563" cy="297312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14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37334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Projektové vyučování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Samostatný předmět</a:t>
            </a:r>
          </a:p>
          <a:p>
            <a:pPr lvl="1"/>
            <a:r>
              <a:rPr lang="cs-CZ" dirty="0" smtClean="0"/>
              <a:t>1 hodina týdně</a:t>
            </a:r>
          </a:p>
          <a:p>
            <a:pPr lvl="1"/>
            <a:r>
              <a:rPr lang="cs-CZ" dirty="0" smtClean="0"/>
              <a:t>Úprava ŠVP, disponibilní hodiny</a:t>
            </a:r>
          </a:p>
          <a:p>
            <a:r>
              <a:rPr lang="cs-CZ" dirty="0" smtClean="0"/>
              <a:t>Témata projektů volena podle zájmu žáků.</a:t>
            </a:r>
          </a:p>
          <a:p>
            <a:r>
              <a:rPr lang="cs-CZ" dirty="0" smtClean="0"/>
              <a:t>Důraz je kladen na spolupráci mezi žáky.</a:t>
            </a:r>
          </a:p>
          <a:p>
            <a:r>
              <a:rPr lang="cs-CZ" dirty="0" smtClean="0"/>
              <a:t>Základním cílem je naučit žáka hledat a třídit informace a prezentovat výsledky své práce. </a:t>
            </a:r>
          </a:p>
        </p:txBody>
      </p:sp>
      <p:sp>
        <p:nvSpPr>
          <p:cNvPr id="39941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r>
              <a:rPr lang="cs-CZ" altLang="cs-CZ" dirty="0" smtClean="0"/>
              <a:t>15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9049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	Osnovy PV</a:t>
            </a:r>
            <a:endParaRPr lang="cs-CZ" dirty="0"/>
          </a:p>
        </p:txBody>
      </p:sp>
      <p:sp>
        <p:nvSpPr>
          <p:cNvPr id="41998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fld id="{9FDB2F7F-5A1E-43B1-B4B0-2AF2E4AB58BB}" type="slidenum">
              <a:rPr lang="cs-CZ" altLang="cs-CZ"/>
              <a:pPr/>
              <a:t>16</a:t>
            </a:fld>
            <a:endParaRPr lang="cs-CZ" alt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1091" y="1636697"/>
            <a:ext cx="4526601" cy="535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388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 b="4026"/>
          <a:stretch>
            <a:fillRect/>
          </a:stretch>
        </p:blipFill>
        <p:spPr>
          <a:xfrm>
            <a:off x="4611684" y="0"/>
            <a:ext cx="5282837" cy="7337612"/>
          </a:xfrm>
        </p:spPr>
      </p:pic>
      <p:sp>
        <p:nvSpPr>
          <p:cNvPr id="6" name="Obdélník 5"/>
          <p:cNvSpPr/>
          <p:nvPr/>
        </p:nvSpPr>
        <p:spPr>
          <a:xfrm>
            <a:off x="3968742" y="136499"/>
            <a:ext cx="642942" cy="6429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8432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Témata ročníkových prací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99144" y="2483693"/>
            <a:ext cx="9072563" cy="4104456"/>
          </a:xfrm>
        </p:spPr>
        <p:txBody>
          <a:bodyPr numCol="2">
            <a:normAutofit/>
          </a:bodyPr>
          <a:lstStyle/>
          <a:p>
            <a:r>
              <a:rPr lang="cs-CZ" sz="2400" dirty="0" err="1" smtClean="0"/>
              <a:t>Terry</a:t>
            </a:r>
            <a:r>
              <a:rPr lang="cs-CZ" sz="2400" dirty="0" smtClean="0"/>
              <a:t> </a:t>
            </a:r>
            <a:r>
              <a:rPr lang="cs-CZ" sz="2400" dirty="0" err="1" smtClean="0"/>
              <a:t>Prachet</a:t>
            </a:r>
            <a:endParaRPr lang="cs-CZ" sz="2400" dirty="0" smtClean="0"/>
          </a:p>
          <a:p>
            <a:r>
              <a:rPr lang="cs-CZ" sz="2400" dirty="0" smtClean="0"/>
              <a:t>Antarktida</a:t>
            </a:r>
          </a:p>
          <a:p>
            <a:r>
              <a:rPr lang="cs-CZ" sz="2400" dirty="0" smtClean="0"/>
              <a:t>Geologie města Olomouce</a:t>
            </a:r>
          </a:p>
          <a:p>
            <a:r>
              <a:rPr lang="cs-CZ" sz="2400" dirty="0" smtClean="0"/>
              <a:t>Vesmír a hvězdy</a:t>
            </a:r>
          </a:p>
          <a:p>
            <a:r>
              <a:rPr lang="cs-CZ" sz="2400" dirty="0" smtClean="0"/>
              <a:t>Slavní kriminálníci</a:t>
            </a:r>
          </a:p>
          <a:p>
            <a:r>
              <a:rPr lang="cs-CZ" sz="2400" dirty="0" smtClean="0"/>
              <a:t>Auta</a:t>
            </a:r>
          </a:p>
          <a:p>
            <a:r>
              <a:rPr lang="cs-CZ" sz="2400" dirty="0" smtClean="0"/>
              <a:t>Lety do </a:t>
            </a:r>
            <a:r>
              <a:rPr lang="cs-CZ" sz="2400" dirty="0" smtClean="0"/>
              <a:t>vesmíru</a:t>
            </a:r>
          </a:p>
          <a:p>
            <a:r>
              <a:rPr lang="cs-CZ" sz="2400" dirty="0" smtClean="0"/>
              <a:t>Karel IV.</a:t>
            </a:r>
            <a:endParaRPr lang="cs-CZ" sz="2400" dirty="0" smtClean="0"/>
          </a:p>
          <a:p>
            <a:r>
              <a:rPr lang="cs-CZ" sz="2400" dirty="0" smtClean="0"/>
              <a:t>Chemie</a:t>
            </a:r>
          </a:p>
          <a:p>
            <a:r>
              <a:rPr lang="cs-CZ" sz="2400" dirty="0" smtClean="0"/>
              <a:t>Dějiny Univerzity Palackého</a:t>
            </a:r>
          </a:p>
          <a:p>
            <a:r>
              <a:rPr lang="cs-CZ" sz="2400" dirty="0" smtClean="0"/>
              <a:t>Tajemství </a:t>
            </a:r>
            <a:r>
              <a:rPr lang="cs-CZ" sz="2400" dirty="0" err="1" smtClean="0"/>
              <a:t>Kumránských</a:t>
            </a:r>
            <a:r>
              <a:rPr lang="cs-CZ" sz="2400" dirty="0" smtClean="0"/>
              <a:t> jeskyní</a:t>
            </a:r>
          </a:p>
          <a:p>
            <a:r>
              <a:rPr lang="cs-CZ" sz="2400" dirty="0" smtClean="0"/>
              <a:t>Lidské tělo</a:t>
            </a:r>
          </a:p>
          <a:p>
            <a:r>
              <a:rPr lang="cs-CZ" sz="2400" dirty="0" smtClean="0"/>
              <a:t>Psychiatrie</a:t>
            </a:r>
          </a:p>
          <a:p>
            <a:r>
              <a:rPr lang="cs-CZ" sz="2400" dirty="0" err="1" smtClean="0"/>
              <a:t>Steve</a:t>
            </a:r>
            <a:r>
              <a:rPr lang="cs-CZ" sz="2400" dirty="0" smtClean="0"/>
              <a:t> </a:t>
            </a:r>
            <a:r>
              <a:rPr lang="cs-CZ" sz="2400" dirty="0" err="1" smtClean="0"/>
              <a:t>Jobs</a:t>
            </a:r>
            <a:endParaRPr lang="cs-CZ" sz="2400" dirty="0" smtClean="0"/>
          </a:p>
          <a:p>
            <a:r>
              <a:rPr lang="cs-CZ" sz="2400" dirty="0" smtClean="0"/>
              <a:t>Jugoslávie</a:t>
            </a:r>
          </a:p>
          <a:p>
            <a:r>
              <a:rPr lang="cs-CZ" sz="2400" dirty="0" smtClean="0"/>
              <a:t>Super Mario</a:t>
            </a:r>
          </a:p>
          <a:p>
            <a:r>
              <a:rPr lang="cs-CZ" sz="2400" dirty="0" smtClean="0"/>
              <a:t>Google a Microsoft</a:t>
            </a:r>
            <a:endParaRPr lang="cs-CZ" dirty="0"/>
          </a:p>
          <a:p>
            <a:r>
              <a:rPr lang="cs-CZ" sz="2400" dirty="0" smtClean="0"/>
              <a:t>Hadi</a:t>
            </a:r>
            <a:endParaRPr lang="cs-CZ" sz="24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17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75880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Typy projektů</a:t>
            </a:r>
            <a:endParaRPr lang="cs-CZ" dirty="0"/>
          </a:p>
        </p:txBody>
      </p:sp>
      <p:sp>
        <p:nvSpPr>
          <p:cNvPr id="52227" name="Zástupný symbol pro obsah 2"/>
          <p:cNvSpPr>
            <a:spLocks noGrp="1"/>
          </p:cNvSpPr>
          <p:nvPr>
            <p:ph idx="1"/>
          </p:nvPr>
        </p:nvSpPr>
        <p:spPr>
          <a:xfrm>
            <a:off x="504031" y="1922449"/>
            <a:ext cx="9072563" cy="5084776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 smtClean="0"/>
              <a:t>Dlouhodobé projekty (půlroční či celoroční)</a:t>
            </a:r>
          </a:p>
          <a:p>
            <a:pPr lvl="1"/>
            <a:r>
              <a:rPr lang="cs-CZ" altLang="cs-CZ" dirty="0" smtClean="0"/>
              <a:t>Téma prolíná všemi předměty</a:t>
            </a:r>
          </a:p>
          <a:p>
            <a:pPr lvl="1"/>
            <a:r>
              <a:rPr lang="cs-CZ" altLang="cs-CZ" dirty="0" smtClean="0"/>
              <a:t>Žáci jsou vtaženi, zaujati tématem</a:t>
            </a:r>
          </a:p>
          <a:p>
            <a:pPr lvl="1"/>
            <a:r>
              <a:rPr lang="cs-CZ" altLang="cs-CZ" dirty="0" smtClean="0"/>
              <a:t>Snadná motivace</a:t>
            </a:r>
          </a:p>
          <a:p>
            <a:pPr lvl="1"/>
            <a:r>
              <a:rPr lang="cs-CZ" altLang="cs-CZ" dirty="0" smtClean="0"/>
              <a:t>Náročné na přípravu aktivit</a:t>
            </a:r>
          </a:p>
          <a:p>
            <a:r>
              <a:rPr lang="cs-CZ" altLang="cs-CZ" dirty="0" smtClean="0"/>
              <a:t>Krátkodobé, většinou týdenní nebo měsíční </a:t>
            </a:r>
          </a:p>
          <a:p>
            <a:pPr lvl="1"/>
            <a:r>
              <a:rPr lang="cs-CZ" altLang="cs-CZ" dirty="0" smtClean="0"/>
              <a:t>Více vyhovíte zájmům žáků</a:t>
            </a:r>
          </a:p>
          <a:p>
            <a:r>
              <a:rPr lang="cs-CZ" altLang="cs-CZ" dirty="0" smtClean="0"/>
              <a:t>Jednodenní</a:t>
            </a:r>
          </a:p>
          <a:p>
            <a:pPr lvl="1"/>
            <a:r>
              <a:rPr lang="cs-CZ" altLang="cs-CZ" dirty="0" smtClean="0"/>
              <a:t>Spojeno s určitým datem</a:t>
            </a:r>
          </a:p>
          <a:p>
            <a:pPr lvl="1"/>
            <a:r>
              <a:rPr lang="cs-CZ" altLang="cs-CZ" dirty="0" smtClean="0"/>
              <a:t>Celoškolní projektové dny</a:t>
            </a:r>
          </a:p>
        </p:txBody>
      </p:sp>
      <p:sp>
        <p:nvSpPr>
          <p:cNvPr id="52228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r>
              <a:rPr lang="cs-CZ" altLang="cs-CZ" dirty="0" smtClean="0"/>
              <a:t>18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0154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Ukázka z projektového vyučování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sz="4000" dirty="0" smtClean="0"/>
              <a:t>1. Vesmír</a:t>
            </a:r>
          </a:p>
          <a:p>
            <a:pPr lvl="1"/>
            <a:r>
              <a:rPr lang="cs-CZ" dirty="0" smtClean="0"/>
              <a:t>Seznámení s encyklopedií v 1. ročníku</a:t>
            </a:r>
          </a:p>
          <a:p>
            <a:pPr lvl="1"/>
            <a:endParaRPr lang="cs-CZ" dirty="0" smtClean="0"/>
          </a:p>
          <a:p>
            <a:pPr marL="0" indent="0">
              <a:buNone/>
            </a:pPr>
            <a:r>
              <a:rPr lang="cs-CZ" sz="4000" dirty="0"/>
              <a:t>2. Cesta kolem světa</a:t>
            </a:r>
          </a:p>
          <a:p>
            <a:pPr lvl="1"/>
            <a:r>
              <a:rPr lang="cs-CZ" dirty="0" smtClean="0"/>
              <a:t>Obohacují PL pro 3. ročník (ČJ, M)</a:t>
            </a:r>
          </a:p>
          <a:p>
            <a:pPr lvl="1"/>
            <a:endParaRPr lang="cs-CZ" dirty="0" smtClean="0"/>
          </a:p>
          <a:p>
            <a:pPr marL="0" indent="0">
              <a:buNone/>
            </a:pPr>
            <a:r>
              <a:rPr lang="cs-CZ" sz="4000" dirty="0"/>
              <a:t>3. </a:t>
            </a:r>
            <a:r>
              <a:rPr lang="cs-CZ" sz="4000" dirty="0" smtClean="0"/>
              <a:t>Design</a:t>
            </a:r>
            <a:endParaRPr lang="cs-CZ" sz="4000" dirty="0"/>
          </a:p>
          <a:p>
            <a:pPr lvl="1"/>
            <a:r>
              <a:rPr lang="cs-CZ" dirty="0" smtClean="0"/>
              <a:t>Tipovací soutěž</a:t>
            </a:r>
          </a:p>
          <a:p>
            <a:pPr lvl="1"/>
            <a:endParaRPr lang="cs-CZ" dirty="0" smtClean="0"/>
          </a:p>
          <a:p>
            <a:pPr marL="0" indent="0">
              <a:buNone/>
            </a:pPr>
            <a:r>
              <a:rPr lang="cs-CZ" sz="4000" dirty="0"/>
              <a:t>4. </a:t>
            </a:r>
            <a:r>
              <a:rPr lang="cs-CZ" sz="4000" dirty="0" smtClean="0"/>
              <a:t>Objevy a vynálezy</a:t>
            </a:r>
            <a:endParaRPr lang="cs-CZ" sz="4000" dirty="0"/>
          </a:p>
          <a:p>
            <a:pPr lvl="1"/>
            <a:r>
              <a:rPr lang="cs-CZ" dirty="0" smtClean="0"/>
              <a:t>Obohacují PL (Leonardu </a:t>
            </a:r>
            <a:r>
              <a:rPr lang="cs-CZ" dirty="0" err="1" smtClean="0"/>
              <a:t>da</a:t>
            </a:r>
            <a:r>
              <a:rPr lang="cs-CZ" dirty="0" smtClean="0"/>
              <a:t> Vinci)</a:t>
            </a:r>
          </a:p>
        </p:txBody>
      </p:sp>
      <p:sp>
        <p:nvSpPr>
          <p:cNvPr id="78852" name="Zástupný symbol pro číslo snímku 2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r>
              <a:rPr lang="cs-CZ" altLang="cs-CZ" dirty="0" smtClean="0"/>
              <a:t>19</a:t>
            </a:r>
            <a:endParaRPr lang="cs-CZ" altLang="cs-CZ" dirty="0"/>
          </a:p>
        </p:txBody>
      </p:sp>
      <p:sp>
        <p:nvSpPr>
          <p:cNvPr id="5" name="Zaoblený obdélník 4">
            <a:hlinkClick r:id="rId3" action="ppaction://hlinksldjump"/>
          </p:cNvPr>
          <p:cNvSpPr/>
          <p:nvPr/>
        </p:nvSpPr>
        <p:spPr>
          <a:xfrm>
            <a:off x="7612080" y="4422779"/>
            <a:ext cx="648072" cy="6480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cs-CZ" b="1" dirty="0">
                <a:solidFill>
                  <a:srgbClr val="F0B40A"/>
                </a:solidFill>
              </a:rPr>
              <a:t>3.</a:t>
            </a:r>
          </a:p>
        </p:txBody>
      </p:sp>
      <p:sp>
        <p:nvSpPr>
          <p:cNvPr id="8" name="Zaoblený obdélník 7">
            <a:hlinkClick r:id="rId4" action="ppaction://hlinksldjump"/>
          </p:cNvPr>
          <p:cNvSpPr/>
          <p:nvPr/>
        </p:nvSpPr>
        <p:spPr>
          <a:xfrm>
            <a:off x="7612080" y="3279771"/>
            <a:ext cx="648072" cy="6480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cs-CZ" b="1" dirty="0" smtClean="0">
                <a:solidFill>
                  <a:srgbClr val="F0B40A"/>
                </a:solidFill>
              </a:rPr>
              <a:t>2a.</a:t>
            </a:r>
            <a:endParaRPr lang="cs-CZ" b="1" dirty="0">
              <a:solidFill>
                <a:srgbClr val="F0B40A"/>
              </a:solidFill>
            </a:endParaRPr>
          </a:p>
        </p:txBody>
      </p:sp>
      <p:sp>
        <p:nvSpPr>
          <p:cNvPr id="10" name="Zaoblený obdélník 9">
            <a:hlinkClick r:id="rId5" action="ppaction://hlinksldjump"/>
          </p:cNvPr>
          <p:cNvSpPr/>
          <p:nvPr/>
        </p:nvSpPr>
        <p:spPr>
          <a:xfrm>
            <a:off x="7612080" y="5637225"/>
            <a:ext cx="648072" cy="6480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cs-CZ" b="1" dirty="0" smtClean="0">
                <a:solidFill>
                  <a:srgbClr val="F0B40A"/>
                </a:solidFill>
              </a:rPr>
              <a:t>4.</a:t>
            </a:r>
            <a:endParaRPr lang="cs-CZ" b="1" dirty="0">
              <a:solidFill>
                <a:srgbClr val="F0B40A"/>
              </a:solidFill>
            </a:endParaRPr>
          </a:p>
        </p:txBody>
      </p:sp>
      <p:sp>
        <p:nvSpPr>
          <p:cNvPr id="11" name="Zaoblený obdélník 10">
            <a:hlinkClick r:id="rId6" action="ppaction://hlinksldjump"/>
          </p:cNvPr>
          <p:cNvSpPr/>
          <p:nvPr/>
        </p:nvSpPr>
        <p:spPr>
          <a:xfrm>
            <a:off x="7612080" y="2136763"/>
            <a:ext cx="648072" cy="6480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cs-CZ" b="1" dirty="0">
                <a:solidFill>
                  <a:srgbClr val="F0B40A"/>
                </a:solidFill>
              </a:rPr>
              <a:t>1.</a:t>
            </a:r>
          </a:p>
        </p:txBody>
      </p:sp>
      <p:sp>
        <p:nvSpPr>
          <p:cNvPr id="9" name="Zaoblený obdélník 8">
            <a:hlinkClick r:id="rId7" action="ppaction://hlinksldjump"/>
          </p:cNvPr>
          <p:cNvSpPr/>
          <p:nvPr/>
        </p:nvSpPr>
        <p:spPr>
          <a:xfrm>
            <a:off x="8397898" y="3279771"/>
            <a:ext cx="648072" cy="6480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cs-CZ" b="1" dirty="0" smtClean="0">
                <a:solidFill>
                  <a:srgbClr val="F0B40A"/>
                </a:solidFill>
              </a:rPr>
              <a:t>2b.</a:t>
            </a:r>
            <a:endParaRPr lang="cs-CZ" b="1" dirty="0">
              <a:solidFill>
                <a:srgbClr val="F0B4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192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Morseovka na úvod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sz="3800" dirty="0" smtClean="0">
                <a:solidFill>
                  <a:srgbClr val="F0B40A"/>
                </a:solidFill>
              </a:rPr>
              <a:t>●</a:t>
            </a:r>
            <a:r>
              <a:rPr lang="en-US" dirty="0" smtClean="0"/>
              <a:t> </a:t>
            </a:r>
            <a:r>
              <a:rPr lang="cs-CZ" b="1" dirty="0" smtClean="0">
                <a:solidFill>
                  <a:srgbClr val="00B0EE"/>
                </a:solidFill>
              </a:rPr>
              <a:t>=</a:t>
            </a:r>
            <a:r>
              <a:rPr lang="en-US" b="1" dirty="0" smtClean="0">
                <a:solidFill>
                  <a:srgbClr val="00B0EE"/>
                </a:solidFill>
              </a:rPr>
              <a:t>&gt;</a:t>
            </a:r>
            <a:r>
              <a:rPr lang="cs-CZ" b="1" dirty="0" smtClean="0">
                <a:solidFill>
                  <a:srgbClr val="00B0EE"/>
                </a:solidFill>
              </a:rPr>
              <a:t> </a:t>
            </a:r>
            <a:r>
              <a:rPr lang="cs-CZ" b="1" i="1" dirty="0" smtClean="0">
                <a:solidFill>
                  <a:srgbClr val="00B0EE"/>
                </a:solidFill>
              </a:rPr>
              <a:t>i</a:t>
            </a:r>
            <a:r>
              <a:rPr lang="cs-CZ" b="1" dirty="0" smtClean="0">
                <a:solidFill>
                  <a:srgbClr val="00B0EE"/>
                </a:solidFill>
              </a:rPr>
              <a:t> </a:t>
            </a:r>
            <a:r>
              <a:rPr lang="cs-CZ" dirty="0" smtClean="0"/>
              <a:t>nebo</a:t>
            </a:r>
            <a:r>
              <a:rPr lang="cs-CZ" b="1" dirty="0" smtClean="0">
                <a:solidFill>
                  <a:srgbClr val="00B0EE"/>
                </a:solidFill>
              </a:rPr>
              <a:t> </a:t>
            </a:r>
            <a:r>
              <a:rPr lang="cs-CZ" b="1" i="1" dirty="0" smtClean="0">
                <a:solidFill>
                  <a:srgbClr val="00B0EE"/>
                </a:solidFill>
              </a:rPr>
              <a:t>lichá číslice</a:t>
            </a:r>
            <a:r>
              <a:rPr lang="cs-CZ" dirty="0" smtClean="0"/>
              <a:t>	</a:t>
            </a:r>
            <a:r>
              <a:rPr lang="cs-CZ" sz="5200" b="1" dirty="0">
                <a:solidFill>
                  <a:srgbClr val="F0B40A"/>
                </a:solidFill>
              </a:rPr>
              <a:t>−</a:t>
            </a:r>
            <a:r>
              <a:rPr lang="cs-CZ" dirty="0" smtClean="0"/>
              <a:t> </a:t>
            </a:r>
            <a:r>
              <a:rPr lang="cs-CZ" b="1" dirty="0" smtClean="0">
                <a:solidFill>
                  <a:srgbClr val="00B0EE"/>
                </a:solidFill>
              </a:rPr>
              <a:t>=</a:t>
            </a:r>
            <a:r>
              <a:rPr lang="en-US" b="1" dirty="0" smtClean="0">
                <a:solidFill>
                  <a:srgbClr val="00B0EE"/>
                </a:solidFill>
              </a:rPr>
              <a:t>&gt;</a:t>
            </a:r>
            <a:r>
              <a:rPr lang="cs-CZ" b="1" dirty="0" smtClean="0">
                <a:solidFill>
                  <a:srgbClr val="00B0EE"/>
                </a:solidFill>
              </a:rPr>
              <a:t> </a:t>
            </a:r>
            <a:r>
              <a:rPr lang="cs-CZ" b="1" i="1" dirty="0" smtClean="0">
                <a:solidFill>
                  <a:srgbClr val="00B0EE"/>
                </a:solidFill>
              </a:rPr>
              <a:t>y</a:t>
            </a:r>
            <a:r>
              <a:rPr lang="cs-CZ" b="1" dirty="0" smtClean="0">
                <a:solidFill>
                  <a:srgbClr val="00B0EE"/>
                </a:solidFill>
              </a:rPr>
              <a:t> </a:t>
            </a:r>
            <a:r>
              <a:rPr lang="cs-CZ" dirty="0" smtClean="0"/>
              <a:t>nebo</a:t>
            </a:r>
            <a:r>
              <a:rPr lang="cs-CZ" b="1" dirty="0" smtClean="0">
                <a:solidFill>
                  <a:srgbClr val="00B0EE"/>
                </a:solidFill>
              </a:rPr>
              <a:t> </a:t>
            </a:r>
            <a:r>
              <a:rPr lang="cs-CZ" b="1" i="1" dirty="0" smtClean="0">
                <a:solidFill>
                  <a:srgbClr val="00B0EE"/>
                </a:solidFill>
              </a:rPr>
              <a:t>sudá číslice</a:t>
            </a:r>
          </a:p>
          <a:p>
            <a:endParaRPr lang="cs-CZ" dirty="0" smtClean="0"/>
          </a:p>
          <a:p>
            <a:r>
              <a:rPr lang="cs-CZ" dirty="0" err="1" smtClean="0"/>
              <a:t>Qiido</a:t>
            </a:r>
            <a:r>
              <a:rPr lang="cs-CZ" dirty="0" smtClean="0"/>
              <a:t> - m</a:t>
            </a:r>
            <a:r>
              <a:rPr lang="cs-CZ" dirty="0" smtClean="0">
                <a:solidFill>
                  <a:srgbClr val="F0B40A"/>
                </a:solidFill>
              </a:rPr>
              <a:t>_</a:t>
            </a:r>
            <a:r>
              <a:rPr lang="cs-CZ" dirty="0" err="1" smtClean="0"/>
              <a:t>sl</a:t>
            </a:r>
            <a:r>
              <a:rPr lang="cs-CZ" dirty="0" smtClean="0">
                <a:solidFill>
                  <a:srgbClr val="F0B40A"/>
                </a:solidFill>
              </a:rPr>
              <a:t>_</a:t>
            </a:r>
            <a:r>
              <a:rPr lang="cs-CZ" dirty="0" err="1" smtClean="0"/>
              <a:t>me</a:t>
            </a:r>
            <a:r>
              <a:rPr lang="cs-CZ" dirty="0" smtClean="0"/>
              <a:t>  j</a:t>
            </a:r>
            <a:r>
              <a:rPr lang="cs-CZ" dirty="0">
                <a:solidFill>
                  <a:srgbClr val="F0B40A"/>
                </a:solidFill>
              </a:rPr>
              <a:t>_</a:t>
            </a:r>
            <a:r>
              <a:rPr lang="cs-CZ" dirty="0" err="1" smtClean="0"/>
              <a:t>nak</a:t>
            </a:r>
            <a:r>
              <a:rPr lang="cs-CZ" dirty="0" smtClean="0"/>
              <a:t>            </a:t>
            </a:r>
          </a:p>
          <a:p>
            <a:r>
              <a:rPr lang="cs-CZ" dirty="0" err="1" smtClean="0"/>
              <a:t>nadan</a:t>
            </a:r>
            <a:r>
              <a:rPr lang="cs-CZ" dirty="0" smtClean="0">
                <a:solidFill>
                  <a:srgbClr val="F0B40A"/>
                </a:solidFill>
              </a:rPr>
              <a:t>_ </a:t>
            </a:r>
            <a:r>
              <a:rPr lang="cs-CZ" dirty="0" smtClean="0"/>
              <a:t>žák dob</a:t>
            </a:r>
            <a:r>
              <a:rPr lang="cs-CZ" dirty="0" smtClean="0">
                <a:solidFill>
                  <a:srgbClr val="F0B40A"/>
                </a:solidFill>
              </a:rPr>
              <a:t>_</a:t>
            </a:r>
            <a:r>
              <a:rPr lang="cs-CZ" dirty="0" err="1" smtClean="0"/>
              <a:t>vá</a:t>
            </a:r>
            <a:r>
              <a:rPr lang="cs-CZ" dirty="0" smtClean="0"/>
              <a:t> svět věd</a:t>
            </a:r>
            <a:r>
              <a:rPr lang="cs-CZ" dirty="0" smtClean="0">
                <a:solidFill>
                  <a:srgbClr val="F0B40A"/>
                </a:solidFill>
              </a:rPr>
              <a:t>_</a:t>
            </a:r>
            <a:r>
              <a:rPr lang="cs-CZ" dirty="0" smtClean="0"/>
              <a:t>        </a:t>
            </a:r>
          </a:p>
          <a:p>
            <a:r>
              <a:rPr lang="cs-CZ" dirty="0" smtClean="0"/>
              <a:t>v</a:t>
            </a:r>
            <a:r>
              <a:rPr lang="cs-CZ" dirty="0" smtClean="0">
                <a:solidFill>
                  <a:srgbClr val="F0B40A"/>
                </a:solidFill>
              </a:rPr>
              <a:t>_</a:t>
            </a:r>
            <a:r>
              <a:rPr lang="cs-CZ" dirty="0" smtClean="0"/>
              <a:t>zkoušel</a:t>
            </a:r>
            <a:r>
              <a:rPr lang="cs-CZ" dirty="0" smtClean="0">
                <a:solidFill>
                  <a:srgbClr val="F0B40A"/>
                </a:solidFill>
              </a:rPr>
              <a:t>_</a:t>
            </a:r>
            <a:r>
              <a:rPr lang="cs-CZ" b="1" dirty="0" smtClean="0">
                <a:solidFill>
                  <a:srgbClr val="F0B40A"/>
                </a:solidFill>
              </a:rPr>
              <a:t> </a:t>
            </a:r>
            <a:r>
              <a:rPr lang="cs-CZ" dirty="0" smtClean="0"/>
              <a:t>jsme Akadem</a:t>
            </a:r>
            <a:r>
              <a:rPr lang="cs-CZ" dirty="0" smtClean="0">
                <a:solidFill>
                  <a:srgbClr val="F0B40A"/>
                </a:solidFill>
              </a:rPr>
              <a:t>_</a:t>
            </a:r>
            <a:r>
              <a:rPr lang="cs-CZ" dirty="0" smtClean="0"/>
              <a:t>i</a:t>
            </a:r>
            <a:r>
              <a:rPr lang="cs-CZ" dirty="0" smtClean="0">
                <a:solidFill>
                  <a:srgbClr val="F0B40A"/>
                </a:solidFill>
              </a:rPr>
              <a:t> </a:t>
            </a:r>
            <a:r>
              <a:rPr lang="cs-CZ" dirty="0" smtClean="0"/>
              <a:t>nadace Q</a:t>
            </a:r>
            <a:r>
              <a:rPr lang="cs-CZ" dirty="0" smtClean="0">
                <a:solidFill>
                  <a:srgbClr val="F0B40A"/>
                </a:solidFill>
              </a:rPr>
              <a:t>_</a:t>
            </a:r>
            <a:r>
              <a:rPr lang="cs-CZ" dirty="0" err="1" smtClean="0"/>
              <a:t>ido</a:t>
            </a:r>
            <a:r>
              <a:rPr lang="cs-CZ" dirty="0" smtClean="0"/>
              <a:t> </a:t>
            </a:r>
          </a:p>
          <a:p>
            <a:r>
              <a:rPr lang="cs-CZ" dirty="0" smtClean="0"/>
              <a:t>log</a:t>
            </a:r>
            <a:r>
              <a:rPr lang="cs-CZ" dirty="0" smtClean="0">
                <a:solidFill>
                  <a:srgbClr val="F0B40A"/>
                </a:solidFill>
              </a:rPr>
              <a:t>_</a:t>
            </a:r>
            <a:r>
              <a:rPr lang="cs-CZ" dirty="0" err="1" smtClean="0"/>
              <a:t>cká</a:t>
            </a:r>
            <a:r>
              <a:rPr lang="cs-CZ" dirty="0" smtClean="0"/>
              <a:t> </a:t>
            </a:r>
            <a:r>
              <a:rPr lang="cs-CZ" dirty="0" err="1" smtClean="0"/>
              <a:t>ol</a:t>
            </a:r>
            <a:r>
              <a:rPr lang="cs-CZ" dirty="0">
                <a:solidFill>
                  <a:srgbClr val="F0B40A"/>
                </a:solidFill>
              </a:rPr>
              <a:t>_</a:t>
            </a:r>
            <a:r>
              <a:rPr lang="cs-CZ" dirty="0" err="1" smtClean="0"/>
              <a:t>mp</a:t>
            </a:r>
            <a:r>
              <a:rPr lang="cs-CZ" dirty="0">
                <a:solidFill>
                  <a:srgbClr val="F0B40A"/>
                </a:solidFill>
              </a:rPr>
              <a:t>_</a:t>
            </a:r>
            <a:r>
              <a:rPr lang="cs-CZ" dirty="0" err="1" smtClean="0"/>
              <a:t>áda</a:t>
            </a:r>
            <a:endParaRPr lang="cs-CZ" dirty="0" smtClean="0"/>
          </a:p>
          <a:p>
            <a:r>
              <a:rPr lang="cs-CZ" dirty="0" err="1" smtClean="0"/>
              <a:t>v</a:t>
            </a:r>
            <a:r>
              <a:rPr lang="cs-CZ" dirty="0" err="1">
                <a:solidFill>
                  <a:srgbClr val="F0B40A"/>
                </a:solidFill>
              </a:rPr>
              <a:t>_</a:t>
            </a:r>
            <a:r>
              <a:rPr lang="cs-CZ" dirty="0" err="1" smtClean="0"/>
              <a:t>uka</a:t>
            </a:r>
            <a:r>
              <a:rPr lang="cs-CZ" dirty="0" smtClean="0"/>
              <a:t> </a:t>
            </a:r>
            <a:r>
              <a:rPr lang="cs-CZ" dirty="0">
                <a:solidFill>
                  <a:srgbClr val="F0B40A"/>
                </a:solidFill>
              </a:rPr>
              <a:t>_</a:t>
            </a:r>
            <a:r>
              <a:rPr lang="cs-CZ" dirty="0" err="1" smtClean="0"/>
              <a:t>ntelektově</a:t>
            </a:r>
            <a:r>
              <a:rPr lang="cs-CZ" dirty="0" smtClean="0"/>
              <a:t> </a:t>
            </a:r>
            <a:r>
              <a:rPr lang="cs-CZ" dirty="0" err="1" smtClean="0"/>
              <a:t>nadan</a:t>
            </a:r>
            <a:r>
              <a:rPr lang="cs-CZ" dirty="0" err="1">
                <a:solidFill>
                  <a:srgbClr val="F0B40A"/>
                </a:solidFill>
              </a:rPr>
              <a:t>_</a:t>
            </a:r>
            <a:r>
              <a:rPr lang="cs-CZ" dirty="0" err="1" smtClean="0"/>
              <a:t>ch</a:t>
            </a:r>
            <a:r>
              <a:rPr lang="cs-CZ" dirty="0" smtClean="0"/>
              <a:t> </a:t>
            </a:r>
            <a:r>
              <a:rPr lang="cs-CZ" dirty="0" err="1" smtClean="0"/>
              <a:t>dospěl</a:t>
            </a:r>
            <a:r>
              <a:rPr lang="cs-CZ" dirty="0" err="1">
                <a:solidFill>
                  <a:srgbClr val="F0B40A"/>
                </a:solidFill>
              </a:rPr>
              <a:t>_</a:t>
            </a:r>
            <a:r>
              <a:rPr lang="cs-CZ" dirty="0" err="1" smtClean="0"/>
              <a:t>ch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 smtClean="0"/>
          </a:p>
          <a:p>
            <a:r>
              <a:rPr lang="cs-CZ" dirty="0" smtClean="0"/>
              <a:t>297 + 356 =</a:t>
            </a:r>
          </a:p>
          <a:p>
            <a:r>
              <a:rPr lang="cs-CZ" dirty="0" smtClean="0"/>
              <a:t>56 : 8 =</a:t>
            </a:r>
          </a:p>
          <a:p>
            <a:r>
              <a:rPr lang="cs-CZ" dirty="0" smtClean="0"/>
              <a:t>205 : 5 =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0C872E1-CB5F-498F-8942-FD1D9F4433D5}" type="slidenum">
              <a:rPr lang="cs-CZ" altLang="cs-CZ" smtClean="0"/>
              <a:pPr/>
              <a:t>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029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 descr="Práce s encyklopedií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82660" y="0"/>
            <a:ext cx="5719145" cy="7351737"/>
          </a:xfrm>
        </p:spPr>
      </p:pic>
      <p:sp>
        <p:nvSpPr>
          <p:cNvPr id="6" name="Zaoblený obdélník 5">
            <a:hlinkClick r:id="rId3" action="ppaction://hlinksldjump"/>
          </p:cNvPr>
          <p:cNvSpPr/>
          <p:nvPr/>
        </p:nvSpPr>
        <p:spPr>
          <a:xfrm>
            <a:off x="8208664" y="6588149"/>
            <a:ext cx="863849" cy="6480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cs-CZ" altLang="cs-CZ" b="1" dirty="0">
                <a:solidFill>
                  <a:srgbClr val="F0B40A"/>
                </a:solidFill>
              </a:rPr>
              <a:t>Zpět</a:t>
            </a:r>
          </a:p>
        </p:txBody>
      </p:sp>
    </p:spTree>
    <p:extLst>
      <p:ext uri="{BB962C8B-B14F-4D97-AF65-F5344CB8AC3E}">
        <p14:creationId xmlns:p14="http://schemas.microsoft.com/office/powerpoint/2010/main" val="258737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842" y="993754"/>
            <a:ext cx="9286940" cy="6447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Zástupný symbol pro obsah 6"/>
          <p:cNvSpPr>
            <a:spLocks noGrp="1"/>
          </p:cNvSpPr>
          <p:nvPr>
            <p:ph/>
          </p:nvPr>
        </p:nvSpPr>
        <p:spPr>
          <a:xfrm>
            <a:off x="331788" y="252413"/>
            <a:ext cx="9417050" cy="6470650"/>
          </a:xfrm>
        </p:spPr>
        <p:txBody>
          <a:bodyPr>
            <a:normAutofit/>
          </a:bodyPr>
          <a:lstStyle/>
          <a:p>
            <a:pPr marL="125993" indent="0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cs-CZ" sz="3500" dirty="0" smtClean="0">
                <a:ea typeface="+mj-ea"/>
                <a:cs typeface="+mj-cs"/>
              </a:rPr>
              <a:t>Zkusme si jeden z pracovních listů:</a:t>
            </a:r>
            <a:endParaRPr lang="cs-CZ" sz="3500" dirty="0">
              <a:ea typeface="+mj-ea"/>
              <a:cs typeface="+mj-cs"/>
            </a:endParaRPr>
          </a:p>
        </p:txBody>
      </p:sp>
      <p:pic>
        <p:nvPicPr>
          <p:cNvPr id="10" name="Obrázek 9" descr="Thajský král_řešení.jpg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6842" y="2136763"/>
            <a:ext cx="9429816" cy="257335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8" name="Zaoblený obdélník 7">
            <a:hlinkClick r:id="rId4" action="ppaction://hlinksldjump"/>
          </p:cNvPr>
          <p:cNvSpPr/>
          <p:nvPr/>
        </p:nvSpPr>
        <p:spPr>
          <a:xfrm>
            <a:off x="8183584" y="136499"/>
            <a:ext cx="863849" cy="6480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cs-CZ" altLang="cs-CZ" b="1" dirty="0">
                <a:solidFill>
                  <a:srgbClr val="F0B40A"/>
                </a:solidFill>
              </a:rPr>
              <a:t>Zpět</a:t>
            </a:r>
          </a:p>
        </p:txBody>
      </p:sp>
    </p:spTree>
    <p:extLst>
      <p:ext uri="{BB962C8B-B14F-4D97-AF65-F5344CB8AC3E}">
        <p14:creationId xmlns:p14="http://schemas.microsoft.com/office/powerpoint/2010/main" val="28843672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5404" y="136498"/>
            <a:ext cx="5214974" cy="7190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A491E4-A7EB-4B99-82E8-665F8FBE80DF}" type="slidenum">
              <a:rPr lang="cs-CZ" altLang="cs-CZ" smtClean="0"/>
              <a:pPr>
                <a:defRPr/>
              </a:pPr>
              <a:t>22</a:t>
            </a:fld>
            <a:endParaRPr lang="cs-CZ" alt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0312" y="1922449"/>
            <a:ext cx="4587903" cy="323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bdélník 5"/>
          <p:cNvSpPr/>
          <p:nvPr/>
        </p:nvSpPr>
        <p:spPr>
          <a:xfrm>
            <a:off x="5040312" y="1922449"/>
            <a:ext cx="928694" cy="10715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solidFill>
                  <a:schemeClr val="bg1">
                    <a:lumMod val="50000"/>
                  </a:schemeClr>
                </a:solidFill>
              </a:rPr>
              <a:t>1.</a:t>
            </a:r>
            <a:endParaRPr lang="cs-CZ" sz="36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5969006" y="1922449"/>
            <a:ext cx="928694" cy="10715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solidFill>
                  <a:schemeClr val="bg1">
                    <a:lumMod val="50000"/>
                  </a:schemeClr>
                </a:solidFill>
              </a:rPr>
              <a:t>2.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5040312" y="2994019"/>
            <a:ext cx="928694" cy="10715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solidFill>
                  <a:schemeClr val="bg1">
                    <a:lumMod val="50000"/>
                  </a:schemeClr>
                </a:solidFill>
              </a:rPr>
              <a:t>6.</a:t>
            </a:r>
          </a:p>
        </p:txBody>
      </p:sp>
      <p:sp>
        <p:nvSpPr>
          <p:cNvPr id="12" name="Obdélník 11"/>
          <p:cNvSpPr/>
          <p:nvPr/>
        </p:nvSpPr>
        <p:spPr>
          <a:xfrm>
            <a:off x="5969006" y="2994019"/>
            <a:ext cx="928694" cy="10715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solidFill>
                  <a:schemeClr val="bg1">
                    <a:lumMod val="50000"/>
                  </a:schemeClr>
                </a:solidFill>
              </a:rPr>
              <a:t>7.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6897700" y="1922449"/>
            <a:ext cx="857256" cy="10715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solidFill>
                  <a:schemeClr val="bg1">
                    <a:lumMod val="50000"/>
                  </a:schemeClr>
                </a:solidFill>
              </a:rPr>
              <a:t>3.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7754956" y="1922449"/>
            <a:ext cx="928694" cy="10715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solidFill>
                  <a:schemeClr val="bg1">
                    <a:lumMod val="50000"/>
                  </a:schemeClr>
                </a:solidFill>
              </a:rPr>
              <a:t>4.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8683650" y="1922449"/>
            <a:ext cx="928694" cy="10715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solidFill>
                  <a:schemeClr val="bg1">
                    <a:lumMod val="50000"/>
                  </a:schemeClr>
                </a:solidFill>
              </a:rPr>
              <a:t>5.</a:t>
            </a:r>
          </a:p>
        </p:txBody>
      </p:sp>
      <p:sp>
        <p:nvSpPr>
          <p:cNvPr id="16" name="Obdélník 15"/>
          <p:cNvSpPr/>
          <p:nvPr/>
        </p:nvSpPr>
        <p:spPr>
          <a:xfrm>
            <a:off x="6897700" y="2994019"/>
            <a:ext cx="857256" cy="10715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solidFill>
                  <a:schemeClr val="bg1">
                    <a:lumMod val="50000"/>
                  </a:schemeClr>
                </a:solidFill>
              </a:rPr>
              <a:t>8.</a:t>
            </a:r>
          </a:p>
        </p:txBody>
      </p:sp>
      <p:sp>
        <p:nvSpPr>
          <p:cNvPr id="17" name="Obdélník 16"/>
          <p:cNvSpPr/>
          <p:nvPr/>
        </p:nvSpPr>
        <p:spPr>
          <a:xfrm>
            <a:off x="7754956" y="2994019"/>
            <a:ext cx="928694" cy="10715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solidFill>
                  <a:schemeClr val="bg1">
                    <a:lumMod val="50000"/>
                  </a:schemeClr>
                </a:solidFill>
              </a:rPr>
              <a:t>9.</a:t>
            </a:r>
          </a:p>
        </p:txBody>
      </p:sp>
      <p:sp>
        <p:nvSpPr>
          <p:cNvPr id="18" name="Obdélník 17"/>
          <p:cNvSpPr/>
          <p:nvPr/>
        </p:nvSpPr>
        <p:spPr>
          <a:xfrm>
            <a:off x="8683650" y="2994019"/>
            <a:ext cx="928694" cy="10715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solidFill>
                  <a:schemeClr val="bg1">
                    <a:lumMod val="50000"/>
                  </a:schemeClr>
                </a:solidFill>
              </a:rPr>
              <a:t>10.</a:t>
            </a:r>
          </a:p>
        </p:txBody>
      </p:sp>
      <p:sp>
        <p:nvSpPr>
          <p:cNvPr id="19" name="Obdélník 18"/>
          <p:cNvSpPr/>
          <p:nvPr/>
        </p:nvSpPr>
        <p:spPr>
          <a:xfrm>
            <a:off x="6897700" y="4065589"/>
            <a:ext cx="857256" cy="10715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solidFill>
                  <a:schemeClr val="bg1">
                    <a:lumMod val="50000"/>
                  </a:schemeClr>
                </a:solidFill>
              </a:rPr>
              <a:t>13.</a:t>
            </a:r>
          </a:p>
        </p:txBody>
      </p:sp>
      <p:sp>
        <p:nvSpPr>
          <p:cNvPr id="20" name="Obdélník 19"/>
          <p:cNvSpPr/>
          <p:nvPr/>
        </p:nvSpPr>
        <p:spPr>
          <a:xfrm>
            <a:off x="5969006" y="4065589"/>
            <a:ext cx="928694" cy="10715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solidFill>
                  <a:schemeClr val="bg1">
                    <a:lumMod val="50000"/>
                  </a:schemeClr>
                </a:solidFill>
              </a:rPr>
              <a:t>12.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5040312" y="4065589"/>
            <a:ext cx="928694" cy="10715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solidFill>
                  <a:schemeClr val="bg1">
                    <a:lumMod val="50000"/>
                  </a:schemeClr>
                </a:solidFill>
              </a:rPr>
              <a:t>11.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7754956" y="4065589"/>
            <a:ext cx="928694" cy="1071570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b="1" dirty="0" smtClean="0">
                <a:solidFill>
                  <a:schemeClr val="bg1">
                    <a:lumMod val="50000"/>
                  </a:schemeClr>
                </a:solidFill>
              </a:rPr>
              <a:t>14.</a:t>
            </a:r>
          </a:p>
        </p:txBody>
      </p:sp>
      <p:sp>
        <p:nvSpPr>
          <p:cNvPr id="24" name="Zaoblený obdélník 23">
            <a:hlinkClick r:id="rId4" action="ppaction://hlinksldjump"/>
          </p:cNvPr>
          <p:cNvSpPr/>
          <p:nvPr/>
        </p:nvSpPr>
        <p:spPr>
          <a:xfrm>
            <a:off x="8683650" y="6137291"/>
            <a:ext cx="863849" cy="6480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cs-CZ" altLang="cs-CZ" b="1" dirty="0">
                <a:solidFill>
                  <a:srgbClr val="F0B40A"/>
                </a:solidFill>
              </a:rPr>
              <a:t>Zpět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167090" y="3541713"/>
            <a:ext cx="4842413" cy="1501435"/>
          </a:xfrm>
        </p:spPr>
        <p:txBody>
          <a:bodyPr>
            <a:noAutofit/>
          </a:bodyPr>
          <a:lstStyle/>
          <a:p>
            <a:r>
              <a:rPr lang="cs-CZ" sz="10600" dirty="0"/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1992135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1.</a:t>
            </a:r>
            <a:endParaRPr lang="cs-CZ" dirty="0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208" y="1398573"/>
            <a:ext cx="9261445" cy="55562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9587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436" y="1477949"/>
            <a:ext cx="9234985" cy="554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6990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5" r="32938"/>
          <a:stretch/>
        </p:blipFill>
        <p:spPr bwMode="auto">
          <a:xfrm>
            <a:off x="3928939" y="366692"/>
            <a:ext cx="4286726" cy="6845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19175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4.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810" y="662770"/>
            <a:ext cx="7386934" cy="6327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8528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5.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507" y="913226"/>
            <a:ext cx="8394355" cy="561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56305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6.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5" t="26903"/>
          <a:stretch/>
        </p:blipFill>
        <p:spPr bwMode="auto">
          <a:xfrm>
            <a:off x="2658799" y="604818"/>
            <a:ext cx="6588857" cy="6076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29778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Morseovka na úvod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cs-CZ" sz="1000" i="1" dirty="0" smtClean="0"/>
          </a:p>
          <a:p>
            <a:r>
              <a:rPr lang="cs-CZ" sz="2400" dirty="0" err="1" smtClean="0"/>
              <a:t>Qiido</a:t>
            </a:r>
            <a:r>
              <a:rPr lang="cs-CZ" sz="2400" dirty="0" smtClean="0"/>
              <a:t> - m</a:t>
            </a:r>
            <a:r>
              <a:rPr lang="cs-CZ" sz="2400" b="1" dirty="0" smtClean="0">
                <a:solidFill>
                  <a:srgbClr val="F0B40A"/>
                </a:solidFill>
              </a:rPr>
              <a:t>y</a:t>
            </a:r>
            <a:r>
              <a:rPr lang="cs-CZ" sz="2400" dirty="0" smtClean="0"/>
              <a:t>sl</a:t>
            </a:r>
            <a:r>
              <a:rPr lang="cs-CZ" sz="2400" b="1" dirty="0" smtClean="0">
                <a:solidFill>
                  <a:srgbClr val="F0B40A"/>
                </a:solidFill>
              </a:rPr>
              <a:t>í</a:t>
            </a:r>
            <a:r>
              <a:rPr lang="cs-CZ" sz="2400" dirty="0" smtClean="0"/>
              <a:t>me  j</a:t>
            </a:r>
            <a:r>
              <a:rPr lang="cs-CZ" sz="2400" b="1" dirty="0" smtClean="0">
                <a:solidFill>
                  <a:srgbClr val="F0B40A"/>
                </a:solidFill>
              </a:rPr>
              <a:t>i</a:t>
            </a:r>
            <a:r>
              <a:rPr lang="cs-CZ" sz="2400" dirty="0" smtClean="0"/>
              <a:t>nak       			</a:t>
            </a:r>
            <a:r>
              <a:rPr lang="cs-CZ" sz="2400" b="1" dirty="0" smtClean="0">
                <a:solidFill>
                  <a:srgbClr val="F0B40A"/>
                </a:solidFill>
              </a:rPr>
              <a:t>− ∙ ∙   	D </a:t>
            </a:r>
            <a:r>
              <a:rPr lang="cs-CZ" sz="2400" dirty="0" smtClean="0"/>
              <a:t> </a:t>
            </a:r>
          </a:p>
          <a:p>
            <a:r>
              <a:rPr lang="cs-CZ" sz="2400" dirty="0" smtClean="0"/>
              <a:t>nadan</a:t>
            </a:r>
            <a:r>
              <a:rPr lang="cs-CZ" sz="2400" b="1" dirty="0" smtClean="0">
                <a:solidFill>
                  <a:srgbClr val="F0B40A"/>
                </a:solidFill>
              </a:rPr>
              <a:t>ý</a:t>
            </a:r>
            <a:r>
              <a:rPr lang="cs-CZ" sz="2400" dirty="0" smtClean="0">
                <a:solidFill>
                  <a:srgbClr val="F0B40A"/>
                </a:solidFill>
              </a:rPr>
              <a:t> </a:t>
            </a:r>
            <a:r>
              <a:rPr lang="cs-CZ" sz="2400" dirty="0" smtClean="0"/>
              <a:t>žák dob</a:t>
            </a:r>
            <a:r>
              <a:rPr lang="cs-CZ" sz="2400" b="1" dirty="0" smtClean="0">
                <a:solidFill>
                  <a:srgbClr val="F0B40A"/>
                </a:solidFill>
              </a:rPr>
              <a:t>ý</a:t>
            </a:r>
            <a:r>
              <a:rPr lang="cs-CZ" sz="2400" dirty="0" smtClean="0"/>
              <a:t>vá svět věd</a:t>
            </a:r>
            <a:r>
              <a:rPr lang="cs-CZ" sz="2400" b="1" dirty="0" smtClean="0">
                <a:solidFill>
                  <a:srgbClr val="F0B40A"/>
                </a:solidFill>
              </a:rPr>
              <a:t>y</a:t>
            </a:r>
            <a:r>
              <a:rPr lang="cs-CZ" sz="2400" dirty="0" smtClean="0"/>
              <a:t>        		</a:t>
            </a:r>
            <a:r>
              <a:rPr lang="cs-CZ" sz="2400" b="1" dirty="0" smtClean="0">
                <a:solidFill>
                  <a:srgbClr val="F0B40A"/>
                </a:solidFill>
              </a:rPr>
              <a:t>− − − 	O</a:t>
            </a:r>
          </a:p>
          <a:p>
            <a:r>
              <a:rPr lang="cs-CZ" sz="2400" dirty="0" smtClean="0"/>
              <a:t>v</a:t>
            </a:r>
            <a:r>
              <a:rPr lang="cs-CZ" sz="2400" b="1" dirty="0" smtClean="0">
                <a:solidFill>
                  <a:srgbClr val="F0B40A"/>
                </a:solidFill>
              </a:rPr>
              <a:t>y</a:t>
            </a:r>
            <a:r>
              <a:rPr lang="cs-CZ" sz="2400" dirty="0" smtClean="0"/>
              <a:t>zkoušel</a:t>
            </a:r>
            <a:r>
              <a:rPr lang="cs-CZ" sz="2400" b="1" dirty="0" smtClean="0">
                <a:solidFill>
                  <a:srgbClr val="F0B40A"/>
                </a:solidFill>
              </a:rPr>
              <a:t>i </a:t>
            </a:r>
            <a:r>
              <a:rPr lang="cs-CZ" sz="2400" dirty="0" smtClean="0"/>
              <a:t>jsme Akadem</a:t>
            </a:r>
            <a:r>
              <a:rPr lang="cs-CZ" sz="2400" b="1" dirty="0" smtClean="0">
                <a:solidFill>
                  <a:srgbClr val="F0B40A"/>
                </a:solidFill>
              </a:rPr>
              <a:t>i</a:t>
            </a:r>
            <a:r>
              <a:rPr lang="cs-CZ" sz="2400" dirty="0" smtClean="0"/>
              <a:t>i nadace </a:t>
            </a:r>
            <a:r>
              <a:rPr lang="cs-CZ" sz="2400" dirty="0" err="1" smtClean="0"/>
              <a:t>Q</a:t>
            </a:r>
            <a:r>
              <a:rPr lang="cs-CZ" sz="2400" b="1" dirty="0" err="1" smtClean="0">
                <a:solidFill>
                  <a:srgbClr val="F0B40A"/>
                </a:solidFill>
              </a:rPr>
              <a:t>i</a:t>
            </a:r>
            <a:r>
              <a:rPr lang="cs-CZ" sz="2400" dirty="0" err="1" smtClean="0"/>
              <a:t>ido</a:t>
            </a:r>
            <a:r>
              <a:rPr lang="cs-CZ" sz="2400" b="1" dirty="0" smtClean="0">
                <a:solidFill>
                  <a:srgbClr val="FF0000"/>
                </a:solidFill>
              </a:rPr>
              <a:t>	</a:t>
            </a:r>
            <a:r>
              <a:rPr lang="cs-CZ" sz="2400" b="1" dirty="0" smtClean="0">
                <a:solidFill>
                  <a:srgbClr val="F0B40A"/>
                </a:solidFill>
              </a:rPr>
              <a:t>− ∙ ∙ ∙	B</a:t>
            </a:r>
          </a:p>
          <a:p>
            <a:r>
              <a:rPr lang="cs-CZ" sz="2400" dirty="0" smtClean="0"/>
              <a:t>log</a:t>
            </a:r>
            <a:r>
              <a:rPr lang="cs-CZ" sz="2400" b="1" dirty="0" smtClean="0">
                <a:solidFill>
                  <a:srgbClr val="F0B40A"/>
                </a:solidFill>
              </a:rPr>
              <a:t>i</a:t>
            </a:r>
            <a:r>
              <a:rPr lang="cs-CZ" sz="2400" dirty="0" smtClean="0"/>
              <a:t>cká ol</a:t>
            </a:r>
            <a:r>
              <a:rPr lang="cs-CZ" sz="2400" b="1" dirty="0" smtClean="0">
                <a:solidFill>
                  <a:srgbClr val="F0B40A"/>
                </a:solidFill>
              </a:rPr>
              <a:t>y</a:t>
            </a:r>
            <a:r>
              <a:rPr lang="cs-CZ" sz="2400" dirty="0" smtClean="0"/>
              <a:t>mp</a:t>
            </a:r>
            <a:r>
              <a:rPr lang="cs-CZ" sz="2400" b="1" dirty="0" smtClean="0">
                <a:solidFill>
                  <a:srgbClr val="F0B40A"/>
                </a:solidFill>
              </a:rPr>
              <a:t>i</a:t>
            </a:r>
            <a:r>
              <a:rPr lang="cs-CZ" sz="2400" dirty="0" smtClean="0"/>
              <a:t>áda				</a:t>
            </a:r>
            <a:r>
              <a:rPr lang="cs-CZ" sz="2400" b="1" dirty="0" smtClean="0">
                <a:solidFill>
                  <a:srgbClr val="F0B40A"/>
                </a:solidFill>
              </a:rPr>
              <a:t>∙ − ∙	R</a:t>
            </a:r>
          </a:p>
          <a:p>
            <a:r>
              <a:rPr lang="cs-CZ" sz="2400" dirty="0" smtClean="0"/>
              <a:t>v</a:t>
            </a:r>
            <a:r>
              <a:rPr lang="cs-CZ" sz="2400" b="1" dirty="0" smtClean="0">
                <a:solidFill>
                  <a:srgbClr val="F0B40A"/>
                </a:solidFill>
              </a:rPr>
              <a:t>ý</a:t>
            </a:r>
            <a:r>
              <a:rPr lang="cs-CZ" sz="2400" dirty="0" smtClean="0"/>
              <a:t>uka </a:t>
            </a:r>
            <a:r>
              <a:rPr lang="cs-CZ" sz="2400" b="1" dirty="0" smtClean="0">
                <a:solidFill>
                  <a:srgbClr val="F0B40A"/>
                </a:solidFill>
              </a:rPr>
              <a:t>i</a:t>
            </a:r>
            <a:r>
              <a:rPr lang="cs-CZ" sz="2400" dirty="0" smtClean="0"/>
              <a:t>ntelektově nadan</a:t>
            </a:r>
            <a:r>
              <a:rPr lang="cs-CZ" sz="2400" b="1" dirty="0" smtClean="0">
                <a:solidFill>
                  <a:srgbClr val="F0B40A"/>
                </a:solidFill>
              </a:rPr>
              <a:t>ý</a:t>
            </a:r>
            <a:r>
              <a:rPr lang="cs-CZ" sz="2400" dirty="0" smtClean="0"/>
              <a:t>ch dospěl</a:t>
            </a:r>
            <a:r>
              <a:rPr lang="cs-CZ" sz="2400" b="1" dirty="0" smtClean="0">
                <a:solidFill>
                  <a:srgbClr val="F0B40A"/>
                </a:solidFill>
              </a:rPr>
              <a:t>ý</a:t>
            </a:r>
            <a:r>
              <a:rPr lang="cs-CZ" sz="2400" dirty="0" smtClean="0"/>
              <a:t>ch	</a:t>
            </a:r>
            <a:r>
              <a:rPr lang="cs-CZ" sz="2400" b="1" dirty="0" smtClean="0">
                <a:solidFill>
                  <a:srgbClr val="F0B40A"/>
                </a:solidFill>
              </a:rPr>
              <a:t>− ∙ − −	Ý</a:t>
            </a:r>
            <a:br>
              <a:rPr lang="cs-CZ" sz="2400" b="1" dirty="0" smtClean="0">
                <a:solidFill>
                  <a:srgbClr val="F0B40A"/>
                </a:solidFill>
              </a:rPr>
            </a:br>
            <a:endParaRPr lang="cs-CZ" sz="2400" b="1" dirty="0" smtClean="0">
              <a:solidFill>
                <a:srgbClr val="F0B40A"/>
              </a:solidFill>
            </a:endParaRPr>
          </a:p>
          <a:p>
            <a:r>
              <a:rPr lang="cs-CZ" sz="2400" dirty="0" smtClean="0"/>
              <a:t>297 + 356 = </a:t>
            </a:r>
            <a:r>
              <a:rPr lang="cs-CZ" sz="2400" b="1" dirty="0" smtClean="0">
                <a:solidFill>
                  <a:srgbClr val="F0B40A"/>
                </a:solidFill>
              </a:rPr>
              <a:t>653</a:t>
            </a:r>
            <a:r>
              <a:rPr lang="cs-CZ" sz="2400" b="1" dirty="0" smtClean="0">
                <a:solidFill>
                  <a:srgbClr val="FF0000"/>
                </a:solidFill>
              </a:rPr>
              <a:t>				</a:t>
            </a:r>
            <a:r>
              <a:rPr lang="cs-CZ" sz="2400" b="1" dirty="0" smtClean="0">
                <a:solidFill>
                  <a:srgbClr val="FF0000"/>
                </a:solidFill>
                <a:cs typeface="Calibri"/>
              </a:rPr>
              <a:t> </a:t>
            </a:r>
            <a:r>
              <a:rPr lang="cs-CZ" sz="2400" b="1" dirty="0" smtClean="0">
                <a:solidFill>
                  <a:srgbClr val="F0B40A"/>
                </a:solidFill>
              </a:rPr>
              <a:t>− ∙ ∙ 	D</a:t>
            </a:r>
            <a:r>
              <a:rPr lang="cs-CZ" sz="2400" b="1" dirty="0" smtClean="0">
                <a:solidFill>
                  <a:srgbClr val="FF0000"/>
                </a:solidFill>
              </a:rPr>
              <a:t>	</a:t>
            </a:r>
            <a:endParaRPr lang="cs-CZ" sz="2400" dirty="0" smtClean="0"/>
          </a:p>
          <a:p>
            <a:r>
              <a:rPr lang="cs-CZ" sz="2400" dirty="0" smtClean="0"/>
              <a:t>56 : 8 = </a:t>
            </a:r>
            <a:r>
              <a:rPr lang="cs-CZ" sz="2400" b="1" dirty="0" smtClean="0">
                <a:solidFill>
                  <a:srgbClr val="F0B40A"/>
                </a:solidFill>
              </a:rPr>
              <a:t>7</a:t>
            </a:r>
            <a:r>
              <a:rPr lang="cs-CZ" sz="2400" b="1" dirty="0" smtClean="0">
                <a:solidFill>
                  <a:srgbClr val="FF0000"/>
                </a:solidFill>
              </a:rPr>
              <a:t>					</a:t>
            </a:r>
            <a:r>
              <a:rPr lang="cs-CZ" sz="2400" b="1" dirty="0" smtClean="0">
                <a:solidFill>
                  <a:srgbClr val="FF0000"/>
                </a:solidFill>
                <a:cs typeface="Calibri"/>
              </a:rPr>
              <a:t> </a:t>
            </a:r>
            <a:r>
              <a:rPr lang="cs-CZ" sz="2400" b="1" dirty="0" smtClean="0">
                <a:solidFill>
                  <a:srgbClr val="F0B40A"/>
                </a:solidFill>
              </a:rPr>
              <a:t>∙	E</a:t>
            </a:r>
          </a:p>
          <a:p>
            <a:r>
              <a:rPr lang="cs-CZ" sz="2400" dirty="0" smtClean="0"/>
              <a:t>205 : 5 = </a:t>
            </a:r>
            <a:r>
              <a:rPr lang="cs-CZ" sz="2400" b="1" dirty="0" smtClean="0">
                <a:solidFill>
                  <a:srgbClr val="F0B40A"/>
                </a:solidFill>
              </a:rPr>
              <a:t>41</a:t>
            </a:r>
            <a:r>
              <a:rPr lang="cs-CZ" sz="2400" b="1" dirty="0" smtClean="0">
                <a:solidFill>
                  <a:srgbClr val="FF0000"/>
                </a:solidFill>
              </a:rPr>
              <a:t>					</a:t>
            </a:r>
            <a:r>
              <a:rPr lang="cs-CZ" sz="2400" b="1" dirty="0" smtClean="0">
                <a:solidFill>
                  <a:srgbClr val="FF0000"/>
                </a:solidFill>
                <a:cs typeface="Calibri"/>
              </a:rPr>
              <a:t> </a:t>
            </a:r>
            <a:r>
              <a:rPr lang="cs-CZ" sz="2400" b="1" dirty="0" smtClean="0">
                <a:solidFill>
                  <a:srgbClr val="F0B40A"/>
                </a:solidFill>
              </a:rPr>
              <a:t>− ∙	N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8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r>
              <a:rPr lang="cs-CZ" altLang="cs-CZ" dirty="0" smtClean="0"/>
              <a:t>3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2849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7.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273" y="604818"/>
            <a:ext cx="8255917" cy="6191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26792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8.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7" r="14631" b="11967"/>
          <a:stretch/>
        </p:blipFill>
        <p:spPr bwMode="auto">
          <a:xfrm>
            <a:off x="2420648" y="684195"/>
            <a:ext cx="6230125" cy="58679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4843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9.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0"/>
          <a:stretch/>
        </p:blipFill>
        <p:spPr bwMode="auto">
          <a:xfrm>
            <a:off x="1071121" y="1636701"/>
            <a:ext cx="8090068" cy="4892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0252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10.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264" y="604818"/>
            <a:ext cx="7077143" cy="6667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89354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11.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39" y="1347908"/>
            <a:ext cx="8469261" cy="5765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96915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12.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2290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404" y="366693"/>
            <a:ext cx="6594354" cy="65936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aoblený obdélník 4">
            <a:hlinkClick r:id="rId4" action="ppaction://hlinksldjump"/>
          </p:cNvPr>
          <p:cNvSpPr/>
          <p:nvPr/>
        </p:nvSpPr>
        <p:spPr>
          <a:xfrm>
            <a:off x="468280" y="6637357"/>
            <a:ext cx="863849" cy="6480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cs-CZ" altLang="cs-CZ" b="1" dirty="0">
                <a:solidFill>
                  <a:srgbClr val="F0B40A"/>
                </a:solidFill>
              </a:rPr>
              <a:t>Zpět</a:t>
            </a:r>
          </a:p>
        </p:txBody>
      </p:sp>
    </p:spTree>
    <p:extLst>
      <p:ext uri="{BB962C8B-B14F-4D97-AF65-F5344CB8AC3E}">
        <p14:creationId xmlns:p14="http://schemas.microsoft.com/office/powerpoint/2010/main" val="1127667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9405938" y="6226175"/>
            <a:ext cx="604837" cy="438150"/>
          </a:xfrm>
          <a:prstGeom prst="bracketPair">
            <a:avLst>
              <a:gd name="adj" fmla="val 17949"/>
            </a:avLst>
          </a:prstGeom>
        </p:spPr>
        <p:txBody>
          <a:bodyPr/>
          <a:lstStyle/>
          <a:p>
            <a:pPr>
              <a:defRPr/>
            </a:pPr>
            <a:fld id="{B3E715CC-5061-42A7-8F63-4DBF9FE535EF}" type="slidenum">
              <a:rPr lang="cs-CZ" smtClean="0"/>
              <a:pPr>
                <a:defRPr/>
              </a:pPr>
              <a:t>36</a:t>
            </a:fld>
            <a:endParaRPr lang="cs-CZ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 cstate="print"/>
          <a:srcRect b="1026"/>
          <a:stretch>
            <a:fillRect/>
          </a:stretch>
        </p:blipFill>
        <p:spPr bwMode="auto">
          <a:xfrm>
            <a:off x="5040312" y="0"/>
            <a:ext cx="5040314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112722" cy="7585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37</a:t>
            </a:fld>
            <a:endParaRPr lang="cs-CZ" altLang="cs-CZ" dirty="0"/>
          </a:p>
        </p:txBody>
      </p:sp>
      <p:pic>
        <p:nvPicPr>
          <p:cNvPr id="5" name="Obrázek 1"/>
          <p:cNvPicPr/>
          <p:nvPr/>
        </p:nvPicPr>
        <p:blipFill>
          <a:blip r:embed="rId2"/>
          <a:stretch>
            <a:fillRect/>
          </a:stretch>
        </p:blipFill>
        <p:spPr>
          <a:xfrm>
            <a:off x="182528" y="207937"/>
            <a:ext cx="2286016" cy="1785950"/>
          </a:xfrm>
          <a:prstGeom prst="rect">
            <a:avLst/>
          </a:prstGeom>
        </p:spPr>
      </p:pic>
      <p:pic>
        <p:nvPicPr>
          <p:cNvPr id="6" name="Obrázek 2"/>
          <p:cNvPicPr/>
          <p:nvPr/>
        </p:nvPicPr>
        <p:blipFill rotWithShape="1">
          <a:blip r:embed="rId3"/>
          <a:srcRect t="5844" b="8766"/>
          <a:stretch/>
        </p:blipFill>
        <p:spPr bwMode="auto">
          <a:xfrm>
            <a:off x="2539982" y="850879"/>
            <a:ext cx="2357454" cy="2000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Obrázek 3"/>
          <p:cNvPicPr/>
          <p:nvPr/>
        </p:nvPicPr>
        <p:blipFill rotWithShape="1">
          <a:blip r:embed="rId4"/>
          <a:srcRect l="9849" t="6107" r="8371" b="3817"/>
          <a:stretch/>
        </p:blipFill>
        <p:spPr bwMode="auto">
          <a:xfrm>
            <a:off x="5040312" y="850879"/>
            <a:ext cx="2071702" cy="2000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Obrázek 9"/>
          <p:cNvPicPr/>
          <p:nvPr/>
        </p:nvPicPr>
        <p:blipFill rotWithShape="1">
          <a:blip r:embed="rId5"/>
          <a:srcRect l="10500" r="10250"/>
          <a:stretch/>
        </p:blipFill>
        <p:spPr bwMode="auto">
          <a:xfrm>
            <a:off x="7183452" y="207937"/>
            <a:ext cx="2468544" cy="22145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Obrázek 10"/>
          <p:cNvPicPr/>
          <p:nvPr/>
        </p:nvPicPr>
        <p:blipFill>
          <a:blip r:embed="rId6"/>
          <a:stretch>
            <a:fillRect/>
          </a:stretch>
        </p:blipFill>
        <p:spPr>
          <a:xfrm>
            <a:off x="182528" y="2279639"/>
            <a:ext cx="2357454" cy="1633945"/>
          </a:xfrm>
          <a:prstGeom prst="rect">
            <a:avLst/>
          </a:prstGeom>
        </p:spPr>
      </p:pic>
      <p:pic>
        <p:nvPicPr>
          <p:cNvPr id="10" name="Obrázek 4"/>
          <p:cNvPicPr/>
          <p:nvPr/>
        </p:nvPicPr>
        <p:blipFill>
          <a:blip r:embed="rId7"/>
          <a:srcRect l="7958"/>
          <a:stretch>
            <a:fillRect/>
          </a:stretch>
        </p:blipFill>
        <p:spPr>
          <a:xfrm>
            <a:off x="2611420" y="2922581"/>
            <a:ext cx="2590793" cy="1883547"/>
          </a:xfrm>
          <a:prstGeom prst="rect">
            <a:avLst/>
          </a:prstGeom>
        </p:spPr>
      </p:pic>
      <p:pic>
        <p:nvPicPr>
          <p:cNvPr id="11" name="Obrázek 11"/>
          <p:cNvPicPr/>
          <p:nvPr/>
        </p:nvPicPr>
        <p:blipFill rotWithShape="1">
          <a:blip r:embed="rId8"/>
          <a:srcRect l="3419" t="3426" r="27893" b="62889"/>
          <a:stretch/>
        </p:blipFill>
        <p:spPr bwMode="auto">
          <a:xfrm>
            <a:off x="7112014" y="2422515"/>
            <a:ext cx="2800358" cy="1571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Obrázek 5"/>
          <p:cNvPicPr/>
          <p:nvPr/>
        </p:nvPicPr>
        <p:blipFill>
          <a:blip r:embed="rId9"/>
          <a:stretch>
            <a:fillRect/>
          </a:stretch>
        </p:blipFill>
        <p:spPr>
          <a:xfrm>
            <a:off x="468280" y="4137027"/>
            <a:ext cx="1928826" cy="3143272"/>
          </a:xfrm>
          <a:prstGeom prst="rect">
            <a:avLst/>
          </a:prstGeom>
        </p:spPr>
      </p:pic>
      <p:pic>
        <p:nvPicPr>
          <p:cNvPr id="14" name="Obrázek 7"/>
          <p:cNvPicPr/>
          <p:nvPr/>
        </p:nvPicPr>
        <p:blipFill>
          <a:blip r:embed="rId10"/>
          <a:srcRect l="6343" t="2222" r="8033" b="2222"/>
          <a:stretch>
            <a:fillRect/>
          </a:stretch>
        </p:blipFill>
        <p:spPr>
          <a:xfrm>
            <a:off x="7540642" y="4137027"/>
            <a:ext cx="2286016" cy="3214710"/>
          </a:xfrm>
          <a:prstGeom prst="rect">
            <a:avLst/>
          </a:prstGeom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4" y="4137027"/>
            <a:ext cx="2115349" cy="3145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Obdélník 15"/>
          <p:cNvSpPr/>
          <p:nvPr/>
        </p:nvSpPr>
        <p:spPr>
          <a:xfrm>
            <a:off x="1825602" y="207937"/>
            <a:ext cx="5570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200" b="1" cap="none" spc="0" dirty="0" smtClean="0">
                <a:ln w="12700">
                  <a:solidFill>
                    <a:srgbClr val="663300"/>
                  </a:solidFill>
                  <a:prstDash val="solid"/>
                </a:ln>
                <a:solidFill>
                  <a:srgbClr val="FFC30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1.</a:t>
            </a:r>
            <a:endParaRPr lang="cs-CZ" sz="3200" b="1" cap="none" spc="0" dirty="0">
              <a:ln w="12700">
                <a:solidFill>
                  <a:srgbClr val="663300"/>
                </a:solidFill>
                <a:prstDash val="solid"/>
              </a:ln>
              <a:solidFill>
                <a:srgbClr val="FFC30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7" name="Obdélník 16"/>
          <p:cNvSpPr/>
          <p:nvPr/>
        </p:nvSpPr>
        <p:spPr>
          <a:xfrm>
            <a:off x="3254362" y="350813"/>
            <a:ext cx="5570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200" b="1" cap="none" spc="0" dirty="0" smtClean="0">
                <a:ln w="12700">
                  <a:solidFill>
                    <a:srgbClr val="663300"/>
                  </a:solidFill>
                  <a:prstDash val="solid"/>
                </a:ln>
                <a:solidFill>
                  <a:srgbClr val="FFC30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2.</a:t>
            </a:r>
            <a:endParaRPr lang="cs-CZ" sz="3200" b="1" cap="none" spc="0" dirty="0">
              <a:ln w="12700">
                <a:solidFill>
                  <a:srgbClr val="663300"/>
                </a:solidFill>
                <a:prstDash val="solid"/>
              </a:ln>
              <a:solidFill>
                <a:srgbClr val="FFC30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6254758" y="350813"/>
            <a:ext cx="5570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200" b="1" cap="none" spc="0" dirty="0" smtClean="0">
                <a:ln w="12700">
                  <a:solidFill>
                    <a:srgbClr val="663300"/>
                  </a:solidFill>
                  <a:prstDash val="solid"/>
                </a:ln>
                <a:solidFill>
                  <a:srgbClr val="FFC30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3.</a:t>
            </a:r>
            <a:endParaRPr lang="cs-CZ" sz="3200" b="1" cap="none" spc="0" dirty="0">
              <a:ln w="12700">
                <a:solidFill>
                  <a:srgbClr val="663300"/>
                </a:solidFill>
                <a:prstDash val="solid"/>
              </a:ln>
              <a:solidFill>
                <a:srgbClr val="FFC30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7326328" y="279375"/>
            <a:ext cx="5570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200" b="1" cap="none" spc="0" dirty="0" smtClean="0">
                <a:ln w="12700">
                  <a:solidFill>
                    <a:srgbClr val="663300"/>
                  </a:solidFill>
                  <a:prstDash val="solid"/>
                </a:ln>
                <a:solidFill>
                  <a:srgbClr val="FFC30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4.</a:t>
            </a:r>
            <a:endParaRPr lang="cs-CZ" sz="3200" b="1" cap="none" spc="0" dirty="0">
              <a:ln w="12700">
                <a:solidFill>
                  <a:srgbClr val="663300"/>
                </a:solidFill>
                <a:prstDash val="solid"/>
              </a:ln>
              <a:solidFill>
                <a:srgbClr val="FFC30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1968478" y="2779705"/>
            <a:ext cx="5570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200" b="1" cap="none" spc="0" dirty="0" smtClean="0">
                <a:ln w="12700">
                  <a:solidFill>
                    <a:srgbClr val="663300"/>
                  </a:solidFill>
                  <a:prstDash val="solid"/>
                </a:ln>
                <a:solidFill>
                  <a:srgbClr val="FFC30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5.</a:t>
            </a:r>
            <a:endParaRPr lang="cs-CZ" sz="3200" b="1" cap="none" spc="0" dirty="0">
              <a:ln w="12700">
                <a:solidFill>
                  <a:srgbClr val="663300"/>
                </a:solidFill>
                <a:prstDash val="solid"/>
              </a:ln>
              <a:solidFill>
                <a:srgbClr val="FFC30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4611684" y="2994019"/>
            <a:ext cx="5570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200" b="1" cap="none" spc="0" dirty="0" smtClean="0">
                <a:ln w="12700">
                  <a:solidFill>
                    <a:srgbClr val="663300"/>
                  </a:solidFill>
                  <a:prstDash val="solid"/>
                </a:ln>
                <a:solidFill>
                  <a:srgbClr val="FFC30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6.</a:t>
            </a:r>
            <a:endParaRPr lang="cs-CZ" sz="3200" b="1" cap="none" spc="0" dirty="0">
              <a:ln w="12700">
                <a:solidFill>
                  <a:srgbClr val="663300"/>
                </a:solidFill>
                <a:prstDash val="solid"/>
              </a:ln>
              <a:solidFill>
                <a:srgbClr val="FFC30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6897700" y="2994019"/>
            <a:ext cx="5570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200" b="1" cap="none" spc="0" dirty="0" smtClean="0">
                <a:ln w="12700">
                  <a:solidFill>
                    <a:srgbClr val="663300"/>
                  </a:solidFill>
                  <a:prstDash val="solid"/>
                </a:ln>
                <a:solidFill>
                  <a:srgbClr val="FFC30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7.</a:t>
            </a:r>
            <a:endParaRPr lang="cs-CZ" sz="3200" b="1" cap="none" spc="0" dirty="0">
              <a:ln w="12700">
                <a:solidFill>
                  <a:srgbClr val="663300"/>
                </a:solidFill>
                <a:prstDash val="solid"/>
              </a:ln>
              <a:solidFill>
                <a:srgbClr val="FFC30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1825602" y="4208465"/>
            <a:ext cx="5570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200" b="1" cap="none" spc="0" dirty="0" smtClean="0">
                <a:ln w="12700">
                  <a:solidFill>
                    <a:srgbClr val="663300"/>
                  </a:solidFill>
                  <a:prstDash val="solid"/>
                </a:ln>
                <a:solidFill>
                  <a:srgbClr val="FFC30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8.</a:t>
            </a:r>
            <a:endParaRPr lang="cs-CZ" sz="3200" b="1" cap="none" spc="0" dirty="0">
              <a:ln w="12700">
                <a:solidFill>
                  <a:srgbClr val="663300"/>
                </a:solidFill>
                <a:prstDash val="solid"/>
              </a:ln>
              <a:solidFill>
                <a:srgbClr val="FFC30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5468940" y="4279903"/>
            <a:ext cx="55706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200" b="1" cap="none" spc="0" dirty="0" smtClean="0">
                <a:ln w="12700">
                  <a:solidFill>
                    <a:srgbClr val="663300"/>
                  </a:solidFill>
                  <a:prstDash val="solid"/>
                </a:ln>
                <a:solidFill>
                  <a:srgbClr val="FFC30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9.</a:t>
            </a:r>
            <a:endParaRPr lang="cs-CZ" sz="3200" b="1" cap="none" spc="0" dirty="0">
              <a:ln w="12700">
                <a:solidFill>
                  <a:srgbClr val="663300"/>
                </a:solidFill>
                <a:prstDash val="solid"/>
              </a:ln>
              <a:solidFill>
                <a:srgbClr val="FFC30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7397766" y="4137027"/>
            <a:ext cx="91425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3200" b="1" cap="none" spc="0" dirty="0" smtClean="0">
                <a:ln w="12700">
                  <a:solidFill>
                    <a:srgbClr val="663300"/>
                  </a:solidFill>
                  <a:prstDash val="solid"/>
                </a:ln>
                <a:solidFill>
                  <a:srgbClr val="FFC305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10.</a:t>
            </a:r>
            <a:endParaRPr lang="cs-CZ" sz="3200" b="1" cap="none" spc="0" dirty="0">
              <a:ln w="12700">
                <a:solidFill>
                  <a:srgbClr val="663300"/>
                </a:solidFill>
                <a:prstDash val="solid"/>
              </a:ln>
              <a:solidFill>
                <a:srgbClr val="FFC305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82858" y="4922845"/>
            <a:ext cx="2497381" cy="2528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Zaoblený obdélník 27">
            <a:hlinkClick r:id="rId13" action="ppaction://hlinksldjump"/>
          </p:cNvPr>
          <p:cNvSpPr/>
          <p:nvPr/>
        </p:nvSpPr>
        <p:spPr>
          <a:xfrm>
            <a:off x="5897568" y="3208333"/>
            <a:ext cx="863849" cy="648072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3000"/>
              </a:lnSpc>
              <a:buClr>
                <a:srgbClr val="000000"/>
              </a:buClr>
              <a:buSzPct val="45000"/>
              <a:buFont typeface="Wingdings" charset="2"/>
              <a:buNone/>
            </a:pPr>
            <a:r>
              <a:rPr lang="cs-CZ" altLang="cs-CZ" b="1" dirty="0">
                <a:solidFill>
                  <a:srgbClr val="F0B40A"/>
                </a:solidFill>
              </a:rPr>
              <a:t>Zpět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Co si můžete stáhnout</a:t>
            </a:r>
            <a:endParaRPr lang="cs-CZ" dirty="0"/>
          </a:p>
        </p:txBody>
      </p:sp>
      <p:sp>
        <p:nvSpPr>
          <p:cNvPr id="94211" name="Zástupný symbol pro obsah 2"/>
          <p:cNvSpPr>
            <a:spLocks noGrp="1"/>
          </p:cNvSpPr>
          <p:nvPr>
            <p:ph idx="1"/>
          </p:nvPr>
        </p:nvSpPr>
        <p:spPr>
          <a:xfrm>
            <a:off x="504031" y="1922449"/>
            <a:ext cx="9072563" cy="5084776"/>
          </a:xfrm>
        </p:spPr>
        <p:txBody>
          <a:bodyPr>
            <a:normAutofit fontScale="92500" lnSpcReduction="20000"/>
          </a:bodyPr>
          <a:lstStyle/>
          <a:p>
            <a:endParaRPr lang="cs-CZ" altLang="cs-CZ" smtClean="0">
              <a:hlinkClick r:id="rId2"/>
            </a:endParaRPr>
          </a:p>
          <a:p>
            <a:pPr marL="0" indent="0">
              <a:buNone/>
            </a:pPr>
            <a:r>
              <a:rPr lang="cs-CZ" altLang="cs-CZ" smtClean="0">
                <a:hlinkClick r:id="rId2"/>
              </a:rPr>
              <a:t>https://uloz.to/!BRI0MQ5xBbDY/projekty-pro-mind-zip</a:t>
            </a:r>
            <a:endParaRPr lang="cs-CZ" altLang="cs-CZ" smtClean="0"/>
          </a:p>
          <a:p>
            <a:endParaRPr lang="cs-CZ" altLang="cs-CZ" smtClean="0"/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mtClean="0"/>
              <a:t>	Antické Řecko a Řím	 Chemie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mtClean="0"/>
              <a:t>	Aprílová škola		 Objevy a vynálezy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mtClean="0"/>
              <a:t>	Cesta kolem světa		 Slet čarodějnic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mtClean="0"/>
              <a:t>	Cesty do minulosti		 Svět zvířat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mtClean="0"/>
              <a:t>	Design			 Umělci, film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mtClean="0"/>
              <a:t>	Dětský den			 Vesmír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cs-CZ" altLang="cs-CZ" smtClean="0"/>
              <a:t>	Egypt</a:t>
            </a:r>
            <a:endParaRPr lang="cs-CZ" altLang="cs-CZ" dirty="0" smtClean="0"/>
          </a:p>
        </p:txBody>
      </p:sp>
      <p:sp>
        <p:nvSpPr>
          <p:cNvPr id="9421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r>
              <a:rPr lang="cs-CZ" altLang="cs-CZ" dirty="0" smtClean="0"/>
              <a:t>38</a:t>
            </a:r>
            <a:endParaRPr lang="cs-CZ" altLang="cs-CZ" dirty="0"/>
          </a:p>
        </p:txBody>
      </p:sp>
      <p:pic>
        <p:nvPicPr>
          <p:cNvPr id="8" name="Picture 8" descr="https://ssl.gstatic.com/android/market/org.openintents.filemanager/hi-256-0-c69fb34b080a8eac1435f189be276c8d593bd77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80" y="3203773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s://ssl.gstatic.com/android/market/org.openintents.filemanager/hi-256-0-c69fb34b080a8eac1435f189be276c8d593bd77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80" y="3743076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s://ssl.gstatic.com/android/market/org.openintents.filemanager/hi-256-0-c69fb34b080a8eac1435f189be276c8d593bd77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80" y="4304729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https://ssl.gstatic.com/android/market/org.openintents.filemanager/hi-256-0-c69fb34b080a8eac1435f189be276c8d593bd77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80" y="4823853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ssl.gstatic.com/android/market/org.openintents.filemanager/hi-256-0-c69fb34b080a8eac1435f189be276c8d593bd77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80" y="5342977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s://ssl.gstatic.com/android/market/org.openintents.filemanager/hi-256-0-c69fb34b080a8eac1435f189be276c8d593bd77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80" y="5837926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ssl.gstatic.com/android/market/org.openintents.filemanager/hi-256-0-c69fb34b080a8eac1435f189be276c8d593bd77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880" y="6305437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s://ssl.gstatic.com/android/market/org.openintents.filemanager/hi-256-0-c69fb34b080a8eac1435f189be276c8d593bd77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36" y="3209998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s://ssl.gstatic.com/android/market/org.openintents.filemanager/hi-256-0-c69fb34b080a8eac1435f189be276c8d593bd77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36" y="3743076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ssl.gstatic.com/android/market/org.openintents.filemanager/hi-256-0-c69fb34b080a8eac1435f189be276c8d593bd77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36" y="4304729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https://ssl.gstatic.com/android/market/org.openintents.filemanager/hi-256-0-c69fb34b080a8eac1435f189be276c8d593bd77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36" y="4823853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s://ssl.gstatic.com/android/market/org.openintents.filemanager/hi-256-0-c69fb34b080a8eac1435f189be276c8d593bd77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36" y="5342977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8" descr="https://ssl.gstatic.com/android/market/org.openintents.filemanager/hi-256-0-c69fb34b080a8eac1435f189be276c8d593bd77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336" y="5862101"/>
            <a:ext cx="360040" cy="360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3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Dosaďte číslo místo otazníku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cs-CZ" sz="4000" dirty="0" smtClean="0"/>
              <a:t> 1 + 4 =</a:t>
            </a:r>
            <a:r>
              <a:rPr lang="en-US" sz="4000" dirty="0" smtClean="0"/>
              <a:t>&gt;</a:t>
            </a:r>
            <a:r>
              <a:rPr lang="cs-CZ" sz="4000" dirty="0" smtClean="0"/>
              <a:t> </a:t>
            </a:r>
            <a:r>
              <a:rPr lang="en-US" sz="4000" dirty="0" smtClean="0"/>
              <a:t>	</a:t>
            </a:r>
            <a:r>
              <a:rPr lang="cs-CZ" sz="4000" dirty="0" smtClean="0"/>
              <a:t>5</a:t>
            </a:r>
          </a:p>
          <a:p>
            <a:r>
              <a:rPr lang="en-US" sz="4000" dirty="0" smtClean="0"/>
              <a:t> </a:t>
            </a:r>
            <a:r>
              <a:rPr lang="cs-CZ" sz="4000" dirty="0" smtClean="0"/>
              <a:t>2 + 5 =</a:t>
            </a:r>
            <a:r>
              <a:rPr lang="en-US" sz="4000" dirty="0" smtClean="0"/>
              <a:t>&gt;</a:t>
            </a:r>
            <a:r>
              <a:rPr lang="cs-CZ" sz="4000" dirty="0" smtClean="0"/>
              <a:t> </a:t>
            </a:r>
            <a:r>
              <a:rPr lang="en-US" sz="4000" dirty="0" smtClean="0"/>
              <a:t>	</a:t>
            </a:r>
            <a:r>
              <a:rPr lang="cs-CZ" sz="4000" dirty="0" smtClean="0"/>
              <a:t>12</a:t>
            </a:r>
          </a:p>
          <a:p>
            <a:r>
              <a:rPr lang="en-US" sz="4000" dirty="0" smtClean="0"/>
              <a:t> </a:t>
            </a:r>
            <a:r>
              <a:rPr lang="cs-CZ" sz="4000" dirty="0" smtClean="0"/>
              <a:t>3 + 6 =</a:t>
            </a:r>
            <a:r>
              <a:rPr lang="en-US" sz="4000" dirty="0" smtClean="0"/>
              <a:t>&gt;</a:t>
            </a:r>
            <a:r>
              <a:rPr lang="cs-CZ" sz="4000" dirty="0" smtClean="0"/>
              <a:t> </a:t>
            </a:r>
            <a:r>
              <a:rPr lang="en-US" sz="4000" dirty="0" smtClean="0"/>
              <a:t>	</a:t>
            </a:r>
            <a:r>
              <a:rPr lang="cs-CZ" sz="4000" dirty="0" smtClean="0"/>
              <a:t>21</a:t>
            </a:r>
          </a:p>
          <a:p>
            <a:r>
              <a:rPr lang="en-US" sz="4000" dirty="0" smtClean="0"/>
              <a:t> </a:t>
            </a:r>
            <a:r>
              <a:rPr lang="cs-CZ" sz="4000" dirty="0" smtClean="0"/>
              <a:t>8 + 11 =</a:t>
            </a:r>
            <a:r>
              <a:rPr lang="en-US" sz="4000" dirty="0" smtClean="0"/>
              <a:t>&gt;</a:t>
            </a:r>
            <a:r>
              <a:rPr lang="cs-CZ" sz="4000" dirty="0" smtClean="0"/>
              <a:t> 	</a:t>
            </a:r>
            <a:r>
              <a:rPr lang="cs-CZ" sz="4000" b="1" dirty="0" smtClean="0">
                <a:solidFill>
                  <a:srgbClr val="F0B40A"/>
                </a:solidFill>
              </a:rPr>
              <a:t>?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0C872E1-CB5F-498F-8942-FD1D9F4433D5}" type="slidenum">
              <a:rPr lang="cs-CZ" altLang="cs-CZ" smtClean="0"/>
              <a:pPr/>
              <a:t>39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5730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smtClean="0"/>
              <a:t>Metody a formy ve výuce MiND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031" y="1922449"/>
            <a:ext cx="9072563" cy="495373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cs-CZ" b="1" dirty="0" smtClean="0"/>
              <a:t>Obsah dnešního semináře</a:t>
            </a:r>
          </a:p>
          <a:p>
            <a:pPr>
              <a:buNone/>
            </a:pPr>
            <a:endParaRPr lang="cs-CZ" sz="1200" b="1" dirty="0" smtClean="0"/>
          </a:p>
          <a:p>
            <a:pPr marL="955325" lvl="1" indent="-514350">
              <a:buNone/>
            </a:pPr>
            <a:r>
              <a:rPr lang="cs-CZ" sz="2400" dirty="0" smtClean="0"/>
              <a:t>Formy vzdělávání, </a:t>
            </a:r>
            <a:r>
              <a:rPr lang="cs-CZ" sz="2400" dirty="0"/>
              <a:t>ukázka ŠVP, osvědčené metody</a:t>
            </a:r>
            <a:endParaRPr lang="cs-CZ" sz="2400" dirty="0" smtClean="0">
              <a:solidFill>
                <a:srgbClr val="00B0EE"/>
              </a:solidFill>
            </a:endParaRPr>
          </a:p>
          <a:p>
            <a:pPr marL="955325" lvl="1" indent="-514350">
              <a:buNone/>
            </a:pPr>
            <a:r>
              <a:rPr lang="cs-CZ" sz="2400" dirty="0" smtClean="0"/>
              <a:t>Obohacování, projektové vyučování</a:t>
            </a:r>
          </a:p>
          <a:p>
            <a:pPr marL="955325" lvl="1" indent="-514350">
              <a:buNone/>
            </a:pPr>
            <a:r>
              <a:rPr lang="cs-CZ" sz="2400" dirty="0" smtClean="0"/>
              <a:t>Inspirace, tipy na weby, osvědčené materiály</a:t>
            </a:r>
          </a:p>
          <a:p>
            <a:pPr marL="955325" lvl="1" indent="-514350">
              <a:buNone/>
            </a:pPr>
            <a:r>
              <a:rPr lang="cs-CZ" sz="2400" dirty="0" smtClean="0"/>
              <a:t>Tvorba výukových materiálů, ukázky</a:t>
            </a:r>
          </a:p>
          <a:p>
            <a:pPr marL="955325" lvl="1" indent="-514350">
              <a:buNone/>
            </a:pPr>
            <a:r>
              <a:rPr lang="cs-CZ" sz="2400" dirty="0" smtClean="0"/>
              <a:t>Podpůrné </a:t>
            </a:r>
            <a:r>
              <a:rPr lang="cs-CZ" sz="2400" dirty="0"/>
              <a:t>mechanismy, hodnocení a sebehodnocení</a:t>
            </a:r>
          </a:p>
          <a:p>
            <a:pPr marL="955325" lvl="1" indent="-514350">
              <a:buNone/>
            </a:pPr>
            <a:r>
              <a:rPr lang="cs-CZ" sz="2400" dirty="0" smtClean="0"/>
              <a:t>Emoční a sociální patologie </a:t>
            </a:r>
            <a:r>
              <a:rPr lang="cs-CZ" sz="2400" dirty="0" err="1" smtClean="0"/>
              <a:t>MiND</a:t>
            </a:r>
            <a:r>
              <a:rPr lang="cs-CZ" sz="2400" dirty="0" smtClean="0"/>
              <a:t>, práce se třídou</a:t>
            </a:r>
          </a:p>
          <a:p>
            <a:pPr marL="955325" lvl="1" indent="-514350">
              <a:buNone/>
            </a:pPr>
            <a:r>
              <a:rPr lang="cs-CZ" sz="2400" dirty="0" smtClean="0"/>
              <a:t>Diskuze, dotazy</a:t>
            </a:r>
            <a:endParaRPr lang="cs-CZ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83379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Několik možných řešení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cs-CZ" sz="4000" b="1" dirty="0" smtClean="0">
                <a:solidFill>
                  <a:srgbClr val="F0B40A"/>
                </a:solidFill>
              </a:rPr>
              <a:t>40</a:t>
            </a:r>
            <a:r>
              <a:rPr lang="cs-CZ" dirty="0" smtClean="0"/>
              <a:t> (k řádku připočítáš předchozí výsledek)</a:t>
            </a:r>
            <a:br>
              <a:rPr lang="cs-CZ" dirty="0" smtClean="0"/>
            </a:br>
            <a:r>
              <a:rPr lang="cs-CZ" dirty="0" smtClean="0"/>
              <a:t>1 + 4 = 5</a:t>
            </a:r>
            <a:br>
              <a:rPr lang="cs-CZ" dirty="0" smtClean="0"/>
            </a:br>
            <a:r>
              <a:rPr lang="cs-CZ" dirty="0" smtClean="0"/>
              <a:t>5 + 2 + 5 = 12</a:t>
            </a:r>
            <a:br>
              <a:rPr lang="cs-CZ" dirty="0" smtClean="0"/>
            </a:br>
            <a:r>
              <a:rPr lang="cs-CZ" dirty="0" smtClean="0"/>
              <a:t>12 + 3 + 6 = 21</a:t>
            </a:r>
            <a:br>
              <a:rPr lang="cs-CZ" dirty="0" smtClean="0"/>
            </a:br>
            <a:r>
              <a:rPr lang="cs-CZ" dirty="0" smtClean="0"/>
              <a:t>21 + 8 + 11 = </a:t>
            </a:r>
            <a:r>
              <a:rPr lang="cs-CZ" b="1" dirty="0" smtClean="0"/>
              <a:t>40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 </a:t>
            </a:r>
          </a:p>
          <a:p>
            <a:r>
              <a:rPr lang="cs-CZ" sz="4000" b="1" dirty="0" smtClean="0">
                <a:solidFill>
                  <a:srgbClr val="F0B40A"/>
                </a:solidFill>
              </a:rPr>
              <a:t>52</a:t>
            </a:r>
            <a:r>
              <a:rPr lang="cs-CZ" dirty="0" smtClean="0"/>
              <a:t> (druhé číslo postupně násobíš od 1 do 4)</a:t>
            </a:r>
            <a:br>
              <a:rPr lang="cs-CZ" dirty="0" smtClean="0"/>
            </a:br>
            <a:r>
              <a:rPr lang="cs-CZ" dirty="0" smtClean="0"/>
              <a:t>1 + 4 ∙1 = 5</a:t>
            </a:r>
            <a:br>
              <a:rPr lang="cs-CZ" dirty="0" smtClean="0"/>
            </a:br>
            <a:r>
              <a:rPr lang="cs-CZ" dirty="0" smtClean="0"/>
              <a:t>2 + 5∙ 2 = 12</a:t>
            </a:r>
            <a:br>
              <a:rPr lang="cs-CZ" dirty="0" smtClean="0"/>
            </a:br>
            <a:r>
              <a:rPr lang="cs-CZ" dirty="0" smtClean="0"/>
              <a:t>3 + 6 ∙ 3 = 21</a:t>
            </a:r>
            <a:br>
              <a:rPr lang="cs-CZ" dirty="0" smtClean="0"/>
            </a:br>
            <a:r>
              <a:rPr lang="cs-CZ" dirty="0" smtClean="0"/>
              <a:t>8 + 11∙ 4 = </a:t>
            </a:r>
            <a:r>
              <a:rPr lang="cs-CZ" b="1" dirty="0" smtClean="0"/>
              <a:t>52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> </a:t>
            </a:r>
          </a:p>
          <a:p>
            <a:r>
              <a:rPr lang="cs-CZ" sz="4000" b="1" dirty="0">
                <a:solidFill>
                  <a:srgbClr val="F0B40A"/>
                </a:solidFill>
              </a:rPr>
              <a:t>96</a:t>
            </a:r>
            <a:r>
              <a:rPr lang="cs-CZ" dirty="0" smtClean="0"/>
              <a:t> (druhé číslo vynásobíš prvním)</a:t>
            </a:r>
            <a:br>
              <a:rPr lang="cs-CZ" dirty="0" smtClean="0"/>
            </a:br>
            <a:r>
              <a:rPr lang="cs-CZ" dirty="0" smtClean="0"/>
              <a:t>1 + 4 ∙ 1 = 5</a:t>
            </a:r>
            <a:br>
              <a:rPr lang="cs-CZ" dirty="0" smtClean="0"/>
            </a:br>
            <a:r>
              <a:rPr lang="cs-CZ" dirty="0" smtClean="0"/>
              <a:t>2 + 5 ∙ 2 = 12</a:t>
            </a:r>
            <a:br>
              <a:rPr lang="cs-CZ" dirty="0" smtClean="0"/>
            </a:br>
            <a:r>
              <a:rPr lang="cs-CZ" dirty="0" smtClean="0"/>
              <a:t>3 + 6 ∙ 3 = 21</a:t>
            </a:r>
            <a:br>
              <a:rPr lang="cs-CZ" dirty="0" smtClean="0"/>
            </a:br>
            <a:r>
              <a:rPr lang="cs-CZ" dirty="0" smtClean="0"/>
              <a:t>8 + 11 ∙ 8 = </a:t>
            </a:r>
            <a:r>
              <a:rPr lang="cs-CZ" b="1" dirty="0" smtClean="0"/>
              <a:t>96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0C872E1-CB5F-498F-8942-FD1D9F4433D5}" type="slidenum">
              <a:rPr lang="cs-CZ" altLang="cs-CZ" smtClean="0"/>
              <a:pPr/>
              <a:t>40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65476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3065457"/>
            <a:ext cx="10080625" cy="4494218"/>
          </a:xfrm>
          <a:prstGeom prst="rect">
            <a:avLst/>
          </a:prstGeom>
          <a:solidFill>
            <a:srgbClr val="2B8CC7"/>
          </a:solidFill>
          <a:ln>
            <a:solidFill>
              <a:srgbClr val="2B8C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2317"/>
            <a:ext cx="10080625" cy="2143140"/>
          </a:xfrm>
        </p:spPr>
        <p:txBody>
          <a:bodyPr/>
          <a:lstStyle/>
          <a:p>
            <a:r>
              <a:rPr lang="cs-CZ" dirty="0" smtClean="0"/>
              <a:t>3. INSPIRACE A TIPY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031" y="3779837"/>
            <a:ext cx="9072563" cy="297312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41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891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Kde hledat radu či inspiraci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 smtClean="0">
                <a:hlinkClick r:id="rId2"/>
              </a:rPr>
              <a:t>http:// nadani.zshalkova.cz</a:t>
            </a:r>
            <a:endParaRPr lang="cs-CZ" altLang="cs-CZ" dirty="0" smtClean="0"/>
          </a:p>
          <a:p>
            <a:endParaRPr lang="cs-CZ" altLang="cs-CZ" dirty="0" smtClean="0"/>
          </a:p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BC87076D-A171-47B4-A51F-906CC984A6B9}" type="slidenum">
              <a:rPr lang="cs-CZ" altLang="cs-CZ" smtClean="0"/>
              <a:pPr/>
              <a:t>42</a:t>
            </a:fld>
            <a:endParaRPr lang="cs-CZ" altLang="cs-CZ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 l="10909" t="9697" r="1818" b="45050"/>
          <a:stretch>
            <a:fillRect/>
          </a:stretch>
        </p:blipFill>
        <p:spPr bwMode="auto">
          <a:xfrm>
            <a:off x="999330" y="2670765"/>
            <a:ext cx="8081963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4342" y="5028202"/>
            <a:ext cx="3666708" cy="228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0" name="AutoShape 2" descr="http://nadani.zshalkova.cz/images/action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051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Osvědčené webové portály</a:t>
            </a:r>
            <a:endParaRPr lang="cs-CZ" dirty="0" smtClean="0"/>
          </a:p>
        </p:txBody>
      </p:sp>
      <p:sp>
        <p:nvSpPr>
          <p:cNvPr id="111620" name="Zástupný symbol pro obsah 10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altLang="cs-CZ" dirty="0" smtClean="0">
                <a:hlinkClick r:id="rId3"/>
              </a:rPr>
              <a:t>http://deti.mensa.cz/</a:t>
            </a:r>
          </a:p>
          <a:p>
            <a:r>
              <a:rPr lang="cs-CZ" altLang="cs-CZ" dirty="0" smtClean="0">
                <a:hlinkClick r:id="rId3"/>
              </a:rPr>
              <a:t>http://www.talentovani.cz</a:t>
            </a:r>
            <a:endParaRPr lang="cs-CZ" altLang="cs-CZ" dirty="0" smtClean="0"/>
          </a:p>
          <a:p>
            <a:r>
              <a:rPr lang="cs-CZ" altLang="cs-CZ" dirty="0" smtClean="0">
                <a:hlinkClick r:id="rId4"/>
              </a:rPr>
              <a:t>http://nadanijetrebarozvijet.cz</a:t>
            </a:r>
            <a:endParaRPr lang="cs-CZ" altLang="cs-CZ" dirty="0" smtClean="0"/>
          </a:p>
          <a:p>
            <a:r>
              <a:rPr lang="cs-CZ" altLang="cs-CZ" dirty="0" smtClean="0">
                <a:hlinkClick r:id="rId5"/>
              </a:rPr>
              <a:t>http://technoplaneta.cz</a:t>
            </a:r>
            <a:endParaRPr lang="cs-CZ" altLang="cs-CZ" dirty="0" smtClean="0"/>
          </a:p>
          <a:p>
            <a:r>
              <a:rPr lang="cs-CZ" altLang="cs-CZ" dirty="0" smtClean="0">
                <a:hlinkClick r:id="rId6"/>
              </a:rPr>
              <a:t>http://tutor.fi.muni.cz</a:t>
            </a:r>
            <a:endParaRPr lang="cs-CZ" altLang="cs-CZ" dirty="0" smtClean="0"/>
          </a:p>
          <a:p>
            <a:r>
              <a:rPr lang="cs-CZ" altLang="cs-CZ" dirty="0" smtClean="0">
                <a:hlinkClick r:id="rId7"/>
              </a:rPr>
              <a:t>http://hadanky.chytrak.cz</a:t>
            </a:r>
            <a:endParaRPr lang="cs-CZ" altLang="cs-CZ" dirty="0" smtClean="0"/>
          </a:p>
          <a:p>
            <a:r>
              <a:rPr lang="cs-CZ" altLang="cs-CZ" dirty="0" smtClean="0">
                <a:hlinkClick r:id="rId8"/>
              </a:rPr>
              <a:t>http://www.multiplication.com</a:t>
            </a:r>
            <a:endParaRPr lang="cs-CZ" altLang="cs-CZ" dirty="0" smtClean="0"/>
          </a:p>
          <a:p>
            <a:r>
              <a:rPr lang="cs-CZ" altLang="cs-CZ" dirty="0" smtClean="0">
                <a:hlinkClick r:id="rId9"/>
              </a:rPr>
              <a:t>http://alik.idnes.cz</a:t>
            </a:r>
            <a:endParaRPr lang="cs-CZ" altLang="cs-CZ" dirty="0" smtClean="0"/>
          </a:p>
          <a:p>
            <a:r>
              <a:rPr lang="cs-CZ" altLang="cs-CZ" dirty="0" smtClean="0">
                <a:hlinkClick r:id="rId10"/>
              </a:rPr>
              <a:t>http://www.fortiq.cz/</a:t>
            </a:r>
            <a:endParaRPr lang="cs-CZ" altLang="cs-CZ" dirty="0" smtClean="0"/>
          </a:p>
          <a:p>
            <a:r>
              <a:rPr lang="cs-CZ" altLang="cs-CZ" dirty="0" smtClean="0">
                <a:hlinkClick r:id="rId11"/>
              </a:rPr>
              <a:t>https://fred.fraus.cz/</a:t>
            </a:r>
            <a:endParaRPr lang="cs-CZ" altLang="cs-CZ" dirty="0" smtClean="0"/>
          </a:p>
          <a:p>
            <a:r>
              <a:rPr lang="cs-CZ" altLang="cs-CZ" dirty="0" smtClean="0">
                <a:hlinkClick r:id="rId12"/>
              </a:rPr>
              <a:t>http://skolakov.eu/</a:t>
            </a:r>
            <a:endParaRPr lang="cs-CZ" altLang="cs-CZ" dirty="0" smtClean="0"/>
          </a:p>
          <a:p>
            <a:r>
              <a:rPr lang="cs-CZ" altLang="cs-CZ" dirty="0">
                <a:hlinkClick r:id="rId13"/>
              </a:rPr>
              <a:t>http://www.janko.at</a:t>
            </a:r>
            <a:r>
              <a:rPr lang="cs-CZ" altLang="cs-CZ" dirty="0" smtClean="0">
                <a:hlinkClick r:id="rId13"/>
              </a:rPr>
              <a:t>/</a:t>
            </a:r>
            <a:endParaRPr lang="cs-CZ" altLang="cs-CZ" dirty="0" smtClean="0"/>
          </a:p>
          <a:p>
            <a:endParaRPr lang="cs-CZ" altLang="cs-CZ" dirty="0" smtClean="0"/>
          </a:p>
          <a:p>
            <a:pPr lvl="1"/>
            <a:endParaRPr lang="cs-CZ" altLang="cs-CZ" dirty="0" smtClean="0"/>
          </a:p>
          <a:p>
            <a:pPr lvl="1"/>
            <a:endParaRPr lang="cs-CZ" altLang="cs-CZ" dirty="0" smtClean="0"/>
          </a:p>
          <a:p>
            <a:pPr lvl="1"/>
            <a:endParaRPr lang="cs-CZ" altLang="cs-CZ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0C872E1-CB5F-498F-8942-FD1D9F4433D5}" type="slidenum">
              <a:rPr lang="cs-CZ" altLang="cs-CZ" smtClean="0"/>
              <a:pPr/>
              <a:t>43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370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Osvědčené materiály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mtClean="0"/>
              <a:t>Koumák, nakladatelství Didaktis</a:t>
            </a:r>
          </a:p>
          <a:p>
            <a:r>
              <a:rPr lang="cs-CZ" smtClean="0"/>
              <a:t>Zajímavá matematika, nakladatelství Prodos</a:t>
            </a:r>
          </a:p>
          <a:p>
            <a:r>
              <a:rPr lang="cs-CZ" smtClean="0">
                <a:hlinkClick r:id="rId2" action="ppaction://hlinkfile"/>
              </a:rPr>
              <a:t>Tvůrčí psaní pro malé spisovatele a spisovatelky</a:t>
            </a:r>
            <a:endParaRPr lang="cs-CZ" smtClean="0"/>
          </a:p>
          <a:p>
            <a:r>
              <a:rPr lang="cs-CZ" smtClean="0"/>
              <a:t>To si piš! … a kresli taky</a:t>
            </a:r>
          </a:p>
          <a:p>
            <a:endParaRPr lang="cs-CZ" smtClean="0"/>
          </a:p>
          <a:p>
            <a:r>
              <a:rPr lang="cs-CZ" smtClean="0"/>
              <a:t>Fantastické karty (</a:t>
            </a:r>
            <a:r>
              <a:rPr lang="cs-CZ" smtClean="0">
                <a:hlinkClick r:id="rId3"/>
              </a:rPr>
              <a:t>http://www.imaglee.com/</a:t>
            </a:r>
            <a:r>
              <a:rPr lang="cs-CZ" smtClean="0"/>
              <a:t>)</a:t>
            </a:r>
          </a:p>
          <a:p>
            <a:r>
              <a:rPr lang="cs-CZ" smtClean="0"/>
              <a:t>Příběhy z kostek - Rory's Story cubes</a:t>
            </a:r>
          </a:p>
          <a:p>
            <a:r>
              <a:rPr lang="cs-CZ" smtClean="0"/>
              <a:t>Dixit</a:t>
            </a:r>
          </a:p>
          <a:p>
            <a:endParaRPr lang="cs-CZ" smtClean="0"/>
          </a:p>
          <a:p>
            <a:endParaRPr lang="cs-CZ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0C872E1-CB5F-498F-8942-FD1D9F4433D5}" type="slidenum">
              <a:rPr lang="cs-CZ" altLang="cs-CZ" smtClean="0"/>
              <a:pPr/>
              <a:t>44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352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Literatura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3238" y="1907629"/>
            <a:ext cx="8609040" cy="5148809"/>
          </a:xfrm>
        </p:spPr>
        <p:txBody>
          <a:bodyPr/>
          <a:lstStyle/>
          <a:p>
            <a:pPr marL="179388" indent="-179388" eaLnBrk="1" hangingPunct="1">
              <a:lnSpc>
                <a:spcPct val="120000"/>
              </a:lnSpc>
              <a:buFont typeface="Arial" charset="0"/>
              <a:buChar char="•"/>
              <a:defRPr/>
            </a:pPr>
            <a:r>
              <a:rPr lang="cs-CZ" sz="2700" b="1" dirty="0" smtClean="0"/>
              <a:t>HŘÍBKOVÁ, L</a:t>
            </a:r>
            <a:r>
              <a:rPr lang="cs-CZ" sz="2700" dirty="0" smtClean="0"/>
              <a:t>. </a:t>
            </a:r>
            <a:r>
              <a:rPr lang="cs-CZ" sz="2700" i="1" dirty="0" smtClean="0">
                <a:solidFill>
                  <a:srgbClr val="FCB320"/>
                </a:solidFill>
              </a:rPr>
              <a:t>Nadání a nadaní: pedagogicko-psychologické přístupy, modely, výzkumy a jejich vztah ke školní praxi </a:t>
            </a:r>
          </a:p>
          <a:p>
            <a:pPr marL="179388" indent="-179388" eaLnBrk="1" hangingPunct="1">
              <a:lnSpc>
                <a:spcPct val="120000"/>
              </a:lnSpc>
              <a:buFont typeface="Arial" charset="0"/>
              <a:buChar char="•"/>
              <a:defRPr/>
            </a:pPr>
            <a:r>
              <a:rPr lang="cs-CZ" sz="2700" b="1" dirty="0" smtClean="0"/>
              <a:t>JURÁŠKOVÁ, J. </a:t>
            </a:r>
            <a:r>
              <a:rPr lang="cs-CZ" sz="2700" i="1" dirty="0" smtClean="0">
                <a:solidFill>
                  <a:srgbClr val="FCB320"/>
                </a:solidFill>
              </a:rPr>
              <a:t>Základy pedagogiky nadaných </a:t>
            </a:r>
          </a:p>
          <a:p>
            <a:pPr marL="179388" indent="-179388" eaLnBrk="1" hangingPunct="1">
              <a:lnSpc>
                <a:spcPct val="120000"/>
              </a:lnSpc>
              <a:buFont typeface="Arial" charset="0"/>
              <a:buChar char="•"/>
              <a:defRPr/>
            </a:pPr>
            <a:r>
              <a:rPr lang="cs-CZ" sz="2700" b="1" dirty="0" smtClean="0"/>
              <a:t>LAZNIBATOVÁ, J</a:t>
            </a:r>
            <a:r>
              <a:rPr lang="cs-CZ" sz="2700" dirty="0" smtClean="0"/>
              <a:t>. </a:t>
            </a:r>
            <a:r>
              <a:rPr lang="cs-CZ" sz="2700" i="1" dirty="0" smtClean="0">
                <a:solidFill>
                  <a:srgbClr val="FCB320"/>
                </a:solidFill>
              </a:rPr>
              <a:t>Nadané dieťa </a:t>
            </a:r>
          </a:p>
          <a:p>
            <a:pPr marL="179388" indent="-179388" eaLnBrk="1" hangingPunct="1">
              <a:lnSpc>
                <a:spcPct val="120000"/>
              </a:lnSpc>
              <a:buFont typeface="Arial" charset="0"/>
              <a:buChar char="•"/>
              <a:tabLst>
                <a:tab pos="88900" algn="l"/>
              </a:tabLst>
              <a:defRPr/>
            </a:pPr>
            <a:r>
              <a:rPr lang="cs-CZ" sz="2700" b="1" dirty="0" smtClean="0"/>
              <a:t>MACHŮ, E. </a:t>
            </a:r>
            <a:r>
              <a:rPr lang="cs-CZ" sz="2700" i="1" dirty="0" smtClean="0">
                <a:solidFill>
                  <a:srgbClr val="FCB320"/>
                </a:solidFill>
              </a:rPr>
              <a:t>Rozpoznávání a vzdělávání rozumově nadaných dětí v běžné třídě základní školy </a:t>
            </a:r>
          </a:p>
          <a:p>
            <a:pPr marL="179388" indent="-179388" eaLnBrk="1" hangingPunct="1">
              <a:lnSpc>
                <a:spcPct val="120000"/>
              </a:lnSpc>
              <a:buFont typeface="Arial" charset="0"/>
              <a:buChar char="•"/>
              <a:defRPr/>
            </a:pPr>
            <a:r>
              <a:rPr lang="cs-CZ" sz="2700" b="1" dirty="0" smtClean="0"/>
              <a:t>MÖNKS, F. J., YPENBURG, I. H. </a:t>
            </a:r>
            <a:r>
              <a:rPr lang="cs-CZ" sz="2700" i="1" dirty="0" smtClean="0">
                <a:solidFill>
                  <a:srgbClr val="FCB320"/>
                </a:solidFill>
              </a:rPr>
              <a:t>Nadané dítě </a:t>
            </a:r>
          </a:p>
          <a:p>
            <a:pPr marL="179388" indent="-179388" eaLnBrk="1" hangingPunct="1">
              <a:lnSpc>
                <a:spcPct val="120000"/>
              </a:lnSpc>
              <a:buFont typeface="Arial" charset="0"/>
              <a:buChar char="•"/>
              <a:defRPr/>
            </a:pPr>
            <a:r>
              <a:rPr lang="cs-CZ" sz="2700" b="1" dirty="0" smtClean="0"/>
              <a:t>MUSIL, M. </a:t>
            </a:r>
            <a:r>
              <a:rPr lang="cs-CZ" sz="2700" i="1" dirty="0" smtClean="0">
                <a:solidFill>
                  <a:srgbClr val="FCB320"/>
                </a:solidFill>
              </a:rPr>
              <a:t>Cesty k </a:t>
            </a:r>
            <a:r>
              <a:rPr lang="cs-CZ" sz="2700" i="1" dirty="0" err="1" smtClean="0">
                <a:solidFill>
                  <a:srgbClr val="FCB320"/>
                </a:solidFill>
              </a:rPr>
              <a:t>nadaniu</a:t>
            </a:r>
            <a:r>
              <a:rPr lang="cs-CZ" sz="2700" i="1" dirty="0" smtClean="0">
                <a:solidFill>
                  <a:srgbClr val="FCB320"/>
                </a:solidFill>
              </a:rPr>
              <a:t> </a:t>
            </a:r>
          </a:p>
          <a:p>
            <a:pPr marL="179388" indent="-179388" eaLnBrk="1" hangingPunct="1">
              <a:lnSpc>
                <a:spcPct val="120000"/>
              </a:lnSpc>
              <a:buFont typeface="Arial" charset="0"/>
              <a:buChar char="•"/>
              <a:defRPr/>
            </a:pPr>
            <a:r>
              <a:rPr lang="cs-CZ" sz="2700" b="1" dirty="0" smtClean="0"/>
              <a:t>SEJVALOVÁ, J. </a:t>
            </a:r>
            <a:r>
              <a:rPr lang="cs-CZ" sz="2700" i="1" dirty="0" smtClean="0">
                <a:solidFill>
                  <a:srgbClr val="FCB320"/>
                </a:solidFill>
              </a:rPr>
              <a:t>Talent a nadání: jejich rozvoj ve volném čase</a:t>
            </a:r>
          </a:p>
          <a:p>
            <a:pPr eaLnBrk="1" hangingPunct="1">
              <a:buFont typeface="Arial" charset="0"/>
              <a:buChar char="•"/>
              <a:defRPr/>
            </a:pPr>
            <a:endParaRPr lang="cs-CZ" sz="2200" dirty="0" smtClean="0"/>
          </a:p>
          <a:p>
            <a:pPr eaLnBrk="1" hangingPunct="1">
              <a:buFont typeface="Arial" charset="0"/>
              <a:buChar char="•"/>
              <a:defRPr/>
            </a:pPr>
            <a:endParaRPr lang="cs-CZ" dirty="0"/>
          </a:p>
        </p:txBody>
      </p:sp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r>
              <a:rPr lang="cs-CZ" altLang="cs-CZ" dirty="0" smtClean="0"/>
              <a:t>46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7651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Osobní zkušenost</a:t>
            </a:r>
            <a:endParaRPr lang="cs-CZ" dirty="0"/>
          </a:p>
        </p:txBody>
      </p:sp>
      <p:sp>
        <p:nvSpPr>
          <p:cNvPr id="114691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Nahlédnutí do výuky nadaných dětí ve třídách </a:t>
            </a:r>
            <a:br>
              <a:rPr lang="cs-CZ" altLang="cs-CZ" smtClean="0"/>
            </a:br>
            <a:r>
              <a:rPr lang="cs-CZ" altLang="cs-CZ" smtClean="0"/>
              <a:t>s rozšířenou výukou v Olomouci</a:t>
            </a:r>
          </a:p>
          <a:p>
            <a:endParaRPr lang="cs-CZ" altLang="cs-CZ" smtClean="0"/>
          </a:p>
          <a:p>
            <a:endParaRPr lang="cs-CZ" altLang="cs-CZ" smtClean="0"/>
          </a:p>
          <a:p>
            <a:endParaRPr lang="cs-CZ" altLang="cs-CZ" dirty="0" smtClean="0"/>
          </a:p>
        </p:txBody>
      </p:sp>
      <p:sp>
        <p:nvSpPr>
          <p:cNvPr id="11469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fld id="{E014DDAB-69E1-4491-A92E-FFEB827EBB31}" type="slidenum">
              <a:rPr lang="cs-CZ" altLang="cs-CZ"/>
              <a:pPr/>
              <a:t>46</a:t>
            </a:fld>
            <a:endParaRPr lang="cs-CZ" altLang="cs-CZ"/>
          </a:p>
        </p:txBody>
      </p:sp>
      <p:pic>
        <p:nvPicPr>
          <p:cNvPr id="114693" name="Obrázek 7" descr="P625036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0" y="3279771"/>
            <a:ext cx="4000528" cy="29021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2" descr="http://www.globalcurriculum.net/media/image_uploads/photos/gallery/50/42/cache/photo_Halkova_big_im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56" y="3351209"/>
            <a:ext cx="4375035" cy="27860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1182660" y="6351605"/>
            <a:ext cx="768034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cs-CZ" sz="3200" b="1" dirty="0">
                <a:ln w="12700">
                  <a:noFill/>
                  <a:prstDash val="solid"/>
                </a:ln>
                <a:solidFill>
                  <a:srgbClr val="F0B40A"/>
                </a:solidFill>
                <a:latin typeface="+mn-lt"/>
              </a:rPr>
              <a:t>Fakultní základní </a:t>
            </a:r>
            <a:r>
              <a:rPr lang="cs-CZ" sz="3200" b="1" dirty="0" smtClean="0">
                <a:ln w="12700">
                  <a:noFill/>
                  <a:prstDash val="solid"/>
                </a:ln>
                <a:solidFill>
                  <a:srgbClr val="F0B40A"/>
                </a:solidFill>
                <a:latin typeface="+mn-lt"/>
              </a:rPr>
              <a:t>škola Olomouc</a:t>
            </a:r>
            <a:r>
              <a:rPr lang="cs-CZ" sz="3200" b="1" dirty="0">
                <a:ln w="12700">
                  <a:noFill/>
                  <a:prstDash val="solid"/>
                </a:ln>
                <a:solidFill>
                  <a:srgbClr val="F0B40A"/>
                </a:solidFill>
                <a:latin typeface="+mn-lt"/>
              </a:rPr>
              <a:t>, Hálkova 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lum bright="30000" contrast="-10000"/>
          </a:blip>
          <a:srcRect/>
          <a:stretch>
            <a:fillRect/>
          </a:stretch>
        </p:blipFill>
        <p:spPr bwMode="auto">
          <a:xfrm>
            <a:off x="4111618" y="3279771"/>
            <a:ext cx="947260" cy="809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521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Aktivita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79388" indent="0">
              <a:buNone/>
            </a:pPr>
            <a:r>
              <a:rPr lang="cs-CZ" dirty="0"/>
              <a:t>Láhev s limonádou stojí 10 Kč. </a:t>
            </a:r>
          </a:p>
          <a:p>
            <a:pPr marL="179388" indent="0">
              <a:buNone/>
            </a:pPr>
            <a:r>
              <a:rPr lang="cs-CZ" dirty="0"/>
              <a:t>Limonáda je o 9 Kč dražší než láhev. </a:t>
            </a:r>
          </a:p>
          <a:p>
            <a:pPr marL="179388" indent="0">
              <a:buNone/>
            </a:pPr>
            <a:r>
              <a:rPr lang="cs-CZ" dirty="0"/>
              <a:t>Kolik stojí samotná láhev?</a:t>
            </a:r>
          </a:p>
          <a:p>
            <a:pPr marL="179388" indent="0">
              <a:buNone/>
            </a:pPr>
            <a:endParaRPr lang="cs-CZ" dirty="0"/>
          </a:p>
          <a:p>
            <a:pPr marL="179388" indent="0">
              <a:buNone/>
            </a:pPr>
            <a:r>
              <a:rPr lang="cs-CZ" b="1" spc="-110" dirty="0"/>
              <a:t>Láhev stojí 0,50 Kč</a:t>
            </a:r>
            <a:r>
              <a:rPr lang="cs-CZ" b="1" dirty="0"/>
              <a:t>.</a:t>
            </a:r>
          </a:p>
          <a:p>
            <a:pPr marL="179388" indent="0">
              <a:buNone/>
            </a:pPr>
            <a:endParaRPr lang="cs-CZ" dirty="0">
              <a:solidFill>
                <a:srgbClr val="FFC000"/>
              </a:solidFill>
            </a:endParaRPr>
          </a:p>
          <a:p>
            <a:pPr marL="179388" indent="0">
              <a:buNone/>
            </a:pPr>
            <a:r>
              <a:rPr lang="cs-CZ" spc="-110" dirty="0">
                <a:solidFill>
                  <a:srgbClr val="FCB320"/>
                </a:solidFill>
              </a:rPr>
              <a:t>9,50 - 0,50 = 9</a:t>
            </a:r>
          </a:p>
          <a:p>
            <a:pPr marL="179388" indent="0">
              <a:buNone/>
            </a:pPr>
            <a:r>
              <a:rPr lang="cs-CZ" spc="-110" dirty="0">
                <a:solidFill>
                  <a:srgbClr val="FCB320"/>
                </a:solidFill>
              </a:rPr>
              <a:t>9,50 + 0,50 = 10</a:t>
            </a:r>
          </a:p>
          <a:p>
            <a:pPr marL="0" indent="0">
              <a:buNone/>
            </a:pPr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0C872E1-CB5F-498F-8942-FD1D9F4433D5}" type="slidenum">
              <a:rPr lang="cs-CZ" altLang="cs-CZ" smtClean="0"/>
              <a:pPr/>
              <a:t>47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7510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3065457"/>
            <a:ext cx="10080625" cy="4494218"/>
          </a:xfrm>
          <a:prstGeom prst="rect">
            <a:avLst/>
          </a:prstGeom>
          <a:solidFill>
            <a:srgbClr val="2B8CC7"/>
          </a:solidFill>
          <a:ln>
            <a:solidFill>
              <a:srgbClr val="2B8C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2317"/>
            <a:ext cx="10080625" cy="2143140"/>
          </a:xfrm>
        </p:spPr>
        <p:txBody>
          <a:bodyPr/>
          <a:lstStyle/>
          <a:p>
            <a:r>
              <a:rPr lang="cs-CZ" dirty="0"/>
              <a:t>4. </a:t>
            </a:r>
            <a:r>
              <a:rPr lang="cs-CZ" dirty="0" smtClean="0"/>
              <a:t>OBOHACUJÍCÍ AKTIVITY, </a:t>
            </a:r>
            <a:br>
              <a:rPr lang="cs-CZ" dirty="0" smtClean="0"/>
            </a:br>
            <a:r>
              <a:rPr lang="cs-CZ" dirty="0" smtClean="0"/>
              <a:t>TVORBA VÝUKOVÝCH MATERIÁLŮ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031" y="3779837"/>
            <a:ext cx="9072563" cy="297312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48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289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Tvorba pracovních listů</a:t>
            </a:r>
            <a:endParaRPr lang="cs-CZ" dirty="0"/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smtClean="0"/>
              <a:t>Stanovení vzdělávacího obsahu učiva;</a:t>
            </a:r>
          </a:p>
          <a:p>
            <a:r>
              <a:rPr lang="cs-CZ" altLang="cs-CZ" smtClean="0"/>
              <a:t>výběr vhodného aktuálního motivačního prvku </a:t>
            </a:r>
            <a:br>
              <a:rPr lang="cs-CZ" altLang="cs-CZ" smtClean="0"/>
            </a:br>
            <a:r>
              <a:rPr lang="cs-CZ" altLang="cs-CZ" smtClean="0"/>
              <a:t>a grafického zpracování;</a:t>
            </a:r>
          </a:p>
          <a:p>
            <a:r>
              <a:rPr lang="cs-CZ" altLang="cs-CZ" smtClean="0"/>
              <a:t>výběr zajímavé inovativní formy pojetí (netradiční postup s problémovým prvkem při vlastním objevování), možnost použití metody MMM;</a:t>
            </a:r>
          </a:p>
          <a:p>
            <a:r>
              <a:rPr lang="cs-CZ" altLang="cs-CZ" smtClean="0"/>
              <a:t>stanovení obohacení či akcelerace;</a:t>
            </a:r>
          </a:p>
          <a:p>
            <a:r>
              <a:rPr lang="cs-CZ" altLang="cs-CZ" smtClean="0"/>
              <a:t>vlastní tvorba dat do pracovního listu;</a:t>
            </a:r>
          </a:p>
          <a:p>
            <a:r>
              <a:rPr lang="cs-CZ" altLang="cs-CZ" smtClean="0"/>
              <a:t>podmínka samoopravnosti PL;</a:t>
            </a:r>
          </a:p>
          <a:p>
            <a:r>
              <a:rPr lang="cs-CZ" altLang="cs-CZ" smtClean="0"/>
              <a:t>forma sebehodnocení práce.</a:t>
            </a:r>
          </a:p>
          <a:p>
            <a:endParaRPr lang="cs-CZ" altLang="cs-CZ" smtClean="0"/>
          </a:p>
          <a:p>
            <a:pPr lvl="1"/>
            <a:endParaRPr lang="cs-CZ" altLang="cs-CZ" smtClean="0"/>
          </a:p>
          <a:p>
            <a:pPr lvl="1"/>
            <a:endParaRPr lang="cs-CZ" altLang="cs-CZ" smtClean="0"/>
          </a:p>
        </p:txBody>
      </p:sp>
      <p:sp>
        <p:nvSpPr>
          <p:cNvPr id="33796" name="Zástupný symbol pro číslo snímku 1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fld id="{9ECA64B0-3478-4936-833A-80EE3EBF08B4}" type="slidenum">
              <a:rPr lang="cs-CZ" altLang="cs-CZ"/>
              <a:pPr/>
              <a:t>49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214477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3065457"/>
            <a:ext cx="10080625" cy="4494218"/>
          </a:xfrm>
          <a:prstGeom prst="rect">
            <a:avLst/>
          </a:prstGeom>
          <a:solidFill>
            <a:srgbClr val="2B8CC7"/>
          </a:solidFill>
          <a:ln>
            <a:solidFill>
              <a:srgbClr val="2B8C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2317"/>
            <a:ext cx="10080625" cy="2143140"/>
          </a:xfrm>
        </p:spPr>
        <p:txBody>
          <a:bodyPr/>
          <a:lstStyle/>
          <a:p>
            <a:r>
              <a:rPr lang="cs-CZ" dirty="0" smtClean="0"/>
              <a:t>1. METODY A FORMY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031" y="3779837"/>
            <a:ext cx="9072563" cy="297312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5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007943" eaLnBrk="1" fontAlgn="auto" hangingPunct="1">
              <a:spcAft>
                <a:spcPts val="0"/>
              </a:spcAft>
              <a:defRPr/>
            </a:pPr>
            <a:endParaRPr lang="cs-CZ"/>
          </a:p>
        </p:txBody>
      </p:sp>
      <p:pic>
        <p:nvPicPr>
          <p:cNvPr id="117763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8"/>
          <a:stretch>
            <a:fillRect/>
          </a:stretch>
        </p:blipFill>
        <p:spPr>
          <a:xfrm>
            <a:off x="0" y="20638"/>
            <a:ext cx="10080625" cy="7539037"/>
          </a:xfrm>
        </p:spPr>
      </p:pic>
      <p:sp>
        <p:nvSpPr>
          <p:cNvPr id="117764" name="Zástupný symbol pro číslo snímku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05938" y="6226175"/>
            <a:ext cx="604837" cy="438150"/>
          </a:xfrm>
          <a:prstGeom prst="bracketPair">
            <a:avLst>
              <a:gd name="adj" fmla="val 17949"/>
            </a:avLst>
          </a:prstGeom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EAE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77BB4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fld id="{90898891-A0C6-486D-9B0A-14C4E4303B91}" type="slidenum">
              <a:rPr lang="cs-CZ" altLang="cs-CZ" sz="2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>
                  <a:srgbClr val="000000"/>
                </a:buClr>
                <a:buFont typeface="Wingdings" panose="05000000000000000000" pitchFamily="2" charset="2"/>
                <a:buNone/>
              </a:pPr>
              <a:t>50</a:t>
            </a:fld>
            <a:endParaRPr lang="cs-CZ" altLang="cs-CZ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825470" y="922317"/>
            <a:ext cx="1071570" cy="428628"/>
          </a:xfrm>
          <a:prstGeom prst="rect">
            <a:avLst/>
          </a:prstGeom>
          <a:noFill/>
          <a:ln w="38100">
            <a:solidFill>
              <a:srgbClr val="F0B4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1968478" y="3494085"/>
            <a:ext cx="500066" cy="428628"/>
          </a:xfrm>
          <a:prstGeom prst="rect">
            <a:avLst/>
          </a:prstGeom>
          <a:noFill/>
          <a:ln w="38100">
            <a:solidFill>
              <a:srgbClr val="F0B40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ovací šipka 15"/>
          <p:cNvCxnSpPr/>
          <p:nvPr/>
        </p:nvCxnSpPr>
        <p:spPr>
          <a:xfrm rot="16200000" flipH="1">
            <a:off x="754032" y="2136763"/>
            <a:ext cx="2000264" cy="571504"/>
          </a:xfrm>
          <a:prstGeom prst="straightConnector1">
            <a:avLst/>
          </a:prstGeom>
          <a:ln w="38100">
            <a:solidFill>
              <a:srgbClr val="F0B4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rot="5400000" flipH="1" flipV="1">
            <a:off x="2504263" y="886598"/>
            <a:ext cx="2786082" cy="2714644"/>
          </a:xfrm>
          <a:prstGeom prst="straightConnector1">
            <a:avLst/>
          </a:prstGeom>
          <a:ln w="38100">
            <a:solidFill>
              <a:srgbClr val="F0B4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 19"/>
          <p:cNvSpPr/>
          <p:nvPr/>
        </p:nvSpPr>
        <p:spPr>
          <a:xfrm>
            <a:off x="5254626" y="279375"/>
            <a:ext cx="21431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12700">
                  <a:solidFill>
                    <a:srgbClr val="2B8CC7"/>
                  </a:solidFill>
                  <a:prstDash val="solid"/>
                </a:ln>
                <a:solidFill>
                  <a:srgbClr val="00B0E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P</a:t>
            </a:r>
            <a:endParaRPr lang="cs-CZ" sz="4400" b="1" dirty="0">
              <a:ln w="12700">
                <a:solidFill>
                  <a:srgbClr val="2B8CC7"/>
                </a:solidFill>
                <a:prstDash val="solid"/>
              </a:ln>
              <a:solidFill>
                <a:srgbClr val="00B0E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Obdélník 21"/>
          <p:cNvSpPr/>
          <p:nvPr/>
        </p:nvSpPr>
        <p:spPr>
          <a:xfrm>
            <a:off x="5683254" y="279375"/>
            <a:ext cx="21431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12700">
                  <a:solidFill>
                    <a:srgbClr val="2B8CC7"/>
                  </a:solidFill>
                  <a:prstDash val="solid"/>
                </a:ln>
                <a:solidFill>
                  <a:srgbClr val="00B0E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A</a:t>
            </a:r>
            <a:endParaRPr lang="cs-CZ" sz="4400" b="1" dirty="0">
              <a:ln w="12700">
                <a:solidFill>
                  <a:srgbClr val="2B8CC7"/>
                </a:solidFill>
                <a:prstDash val="solid"/>
              </a:ln>
              <a:solidFill>
                <a:srgbClr val="00B0E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3" name="Obdélník 22"/>
          <p:cNvSpPr/>
          <p:nvPr/>
        </p:nvSpPr>
        <p:spPr>
          <a:xfrm>
            <a:off x="6111882" y="279375"/>
            <a:ext cx="21431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12700">
                  <a:solidFill>
                    <a:srgbClr val="2B8CC7"/>
                  </a:solidFill>
                  <a:prstDash val="solid"/>
                </a:ln>
                <a:solidFill>
                  <a:srgbClr val="00B0E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L</a:t>
            </a:r>
            <a:endParaRPr lang="cs-CZ" sz="4400" b="1" dirty="0">
              <a:ln w="12700">
                <a:solidFill>
                  <a:srgbClr val="2B8CC7"/>
                </a:solidFill>
                <a:prstDash val="solid"/>
              </a:ln>
              <a:solidFill>
                <a:srgbClr val="00B0E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4" name="Obdélník 23"/>
          <p:cNvSpPr/>
          <p:nvPr/>
        </p:nvSpPr>
        <p:spPr>
          <a:xfrm>
            <a:off x="6540510" y="279375"/>
            <a:ext cx="21431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12700">
                  <a:solidFill>
                    <a:srgbClr val="2B8CC7"/>
                  </a:solidFill>
                  <a:prstDash val="solid"/>
                </a:ln>
                <a:solidFill>
                  <a:srgbClr val="00B0E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I</a:t>
            </a:r>
            <a:endParaRPr lang="cs-CZ" sz="4400" b="1" dirty="0">
              <a:ln w="12700">
                <a:solidFill>
                  <a:srgbClr val="2B8CC7"/>
                </a:solidFill>
                <a:prstDash val="solid"/>
              </a:ln>
              <a:solidFill>
                <a:srgbClr val="00B0E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5" name="Obdélník 24"/>
          <p:cNvSpPr/>
          <p:nvPr/>
        </p:nvSpPr>
        <p:spPr>
          <a:xfrm>
            <a:off x="6969138" y="279375"/>
            <a:ext cx="21431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12700">
                  <a:solidFill>
                    <a:srgbClr val="2B8CC7"/>
                  </a:solidFill>
                  <a:prstDash val="solid"/>
                </a:ln>
                <a:solidFill>
                  <a:srgbClr val="00B0E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N</a:t>
            </a:r>
            <a:endParaRPr lang="cs-CZ" sz="4400" b="1" dirty="0">
              <a:ln w="12700">
                <a:solidFill>
                  <a:srgbClr val="2B8CC7"/>
                </a:solidFill>
                <a:prstDash val="solid"/>
              </a:ln>
              <a:solidFill>
                <a:srgbClr val="00B0E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6" name="Obdélník 25"/>
          <p:cNvSpPr/>
          <p:nvPr/>
        </p:nvSpPr>
        <p:spPr>
          <a:xfrm>
            <a:off x="7469204" y="279375"/>
            <a:ext cx="21431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12700">
                  <a:solidFill>
                    <a:srgbClr val="2B8CC7"/>
                  </a:solidFill>
                  <a:prstDash val="solid"/>
                </a:ln>
                <a:solidFill>
                  <a:srgbClr val="00B0E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D</a:t>
            </a:r>
            <a:endParaRPr lang="cs-CZ" sz="4400" b="1" dirty="0">
              <a:ln w="12700">
                <a:solidFill>
                  <a:srgbClr val="2B8CC7"/>
                </a:solidFill>
                <a:prstDash val="solid"/>
              </a:ln>
              <a:solidFill>
                <a:srgbClr val="00B0E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7" name="Obdélník 26"/>
          <p:cNvSpPr/>
          <p:nvPr/>
        </p:nvSpPr>
        <p:spPr>
          <a:xfrm>
            <a:off x="7897832" y="279375"/>
            <a:ext cx="21431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12700">
                  <a:solidFill>
                    <a:srgbClr val="2B8CC7"/>
                  </a:solidFill>
                  <a:prstDash val="solid"/>
                </a:ln>
                <a:solidFill>
                  <a:srgbClr val="00B0E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R</a:t>
            </a:r>
            <a:endParaRPr lang="cs-CZ" sz="4400" b="1" dirty="0">
              <a:ln w="12700">
                <a:solidFill>
                  <a:srgbClr val="2B8CC7"/>
                </a:solidFill>
                <a:prstDash val="solid"/>
              </a:ln>
              <a:solidFill>
                <a:srgbClr val="00B0E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8" name="Obdélník 27"/>
          <p:cNvSpPr/>
          <p:nvPr/>
        </p:nvSpPr>
        <p:spPr>
          <a:xfrm>
            <a:off x="8326460" y="279375"/>
            <a:ext cx="21431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12700">
                  <a:solidFill>
                    <a:srgbClr val="2B8CC7"/>
                  </a:solidFill>
                  <a:prstDash val="solid"/>
                </a:ln>
                <a:solidFill>
                  <a:srgbClr val="00B0E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O</a:t>
            </a:r>
            <a:endParaRPr lang="cs-CZ" sz="4400" b="1" dirty="0">
              <a:ln w="12700">
                <a:solidFill>
                  <a:srgbClr val="2B8CC7"/>
                </a:solidFill>
                <a:prstDash val="solid"/>
              </a:ln>
              <a:solidFill>
                <a:srgbClr val="00B0E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29" name="Obdélník 28"/>
          <p:cNvSpPr/>
          <p:nvPr/>
        </p:nvSpPr>
        <p:spPr>
          <a:xfrm>
            <a:off x="8826526" y="279375"/>
            <a:ext cx="21431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cs-CZ" sz="4400" b="1" dirty="0" smtClean="0">
                <a:ln w="12700">
                  <a:solidFill>
                    <a:srgbClr val="2B8CC7"/>
                  </a:solidFill>
                  <a:prstDash val="solid"/>
                </a:ln>
                <a:solidFill>
                  <a:srgbClr val="00B0E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M</a:t>
            </a:r>
            <a:endParaRPr lang="cs-CZ" sz="4400" b="1" dirty="0">
              <a:ln w="12700">
                <a:solidFill>
                  <a:srgbClr val="2B8CC7"/>
                </a:solidFill>
                <a:prstDash val="solid"/>
              </a:ln>
              <a:solidFill>
                <a:srgbClr val="00B0E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n-lt"/>
            </a:endParaRPr>
          </a:p>
        </p:txBody>
      </p:sp>
      <p:sp>
        <p:nvSpPr>
          <p:cNvPr id="30" name="TextovéPole 29"/>
          <p:cNvSpPr txBox="1"/>
          <p:nvPr/>
        </p:nvSpPr>
        <p:spPr>
          <a:xfrm>
            <a:off x="5111750" y="6351605"/>
            <a:ext cx="1000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2B8CC7"/>
                </a:solidFill>
                <a:latin typeface="KG Be Still And Know" pitchFamily="2" charset="-18"/>
                <a:ea typeface="ForgetMeNot" pitchFamily="2" charset="0"/>
              </a:rPr>
              <a:t>Katka,</a:t>
            </a:r>
            <a:r>
              <a:rPr lang="cs-CZ" dirty="0" smtClean="0">
                <a:solidFill>
                  <a:schemeClr val="tx1"/>
                </a:solidFill>
              </a:rPr>
              <a:t> 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5969006" y="6351605"/>
            <a:ext cx="776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2B8CC7"/>
                </a:solidFill>
                <a:latin typeface="KG Be Still And Know" pitchFamily="2" charset="-18"/>
                <a:ea typeface="ForgetMeNot" pitchFamily="2" charset="0"/>
              </a:rPr>
              <a:t>jela, 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6540510" y="6351605"/>
            <a:ext cx="6238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2B8CC7"/>
                </a:solidFill>
                <a:latin typeface="KG Be Still And Know" pitchFamily="2" charset="-18"/>
                <a:ea typeface="ForgetMeNot" pitchFamily="2" charset="0"/>
              </a:rPr>
              <a:t>jak, 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7112014" y="6351605"/>
            <a:ext cx="900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2B8CC7"/>
                </a:solidFill>
                <a:latin typeface="KG Be Still And Know" pitchFamily="2" charset="-18"/>
                <a:ea typeface="ForgetMeNot" pitchFamily="2" charset="0"/>
              </a:rPr>
              <a:t>ale,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7612080" y="6351605"/>
            <a:ext cx="46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2B8CC7"/>
                </a:solidFill>
                <a:latin typeface="KG Be Still And Know" pitchFamily="2" charset="-18"/>
                <a:ea typeface="ForgetMeNot" pitchFamily="2" charset="0"/>
              </a:rPr>
              <a:t>ta</a:t>
            </a:r>
            <a:endParaRPr lang="cs-CZ" b="1" i="1" dirty="0">
              <a:solidFill>
                <a:srgbClr val="2B8CC7"/>
              </a:solidFill>
              <a:latin typeface="KG Be Still And Know" pitchFamily="2" charset="-18"/>
              <a:ea typeface="ForgetMeNot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  <p:bldP spid="20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Ukázka výukových materiálů</a:t>
            </a:r>
            <a:endParaRPr lang="cs-CZ" dirty="0"/>
          </a:p>
        </p:txBody>
      </p:sp>
      <p:sp>
        <p:nvSpPr>
          <p:cNvPr id="35843" name="Zástupný symbol pro obsah 2"/>
          <p:cNvSpPr>
            <a:spLocks noGrp="1"/>
          </p:cNvSpPr>
          <p:nvPr>
            <p:ph idx="1"/>
          </p:nvPr>
        </p:nvSpPr>
        <p:spPr>
          <a:xfrm>
            <a:off x="504031" y="1779573"/>
            <a:ext cx="9072563" cy="4973388"/>
          </a:xfrm>
        </p:spPr>
        <p:txBody>
          <a:bodyPr/>
          <a:lstStyle/>
          <a:p>
            <a:r>
              <a:rPr lang="cs-CZ" altLang="cs-CZ" dirty="0" smtClean="0"/>
              <a:t>Obohacující prvky, práce s encyklopedií, </a:t>
            </a:r>
            <a:br>
              <a:rPr lang="cs-CZ" altLang="cs-CZ" dirty="0" smtClean="0"/>
            </a:br>
            <a:r>
              <a:rPr lang="cs-CZ" altLang="cs-CZ" dirty="0" smtClean="0"/>
              <a:t>problémová úloha, nejednoznačné zadání…</a:t>
            </a:r>
          </a:p>
        </p:txBody>
      </p:sp>
      <p:sp>
        <p:nvSpPr>
          <p:cNvPr id="3584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fld id="{9D04A873-0BFC-43BD-AA61-BB0AE4790C85}" type="slidenum">
              <a:rPr lang="cs-CZ" altLang="cs-CZ"/>
              <a:pPr/>
              <a:t>51</a:t>
            </a:fld>
            <a:endParaRPr lang="cs-CZ" altLang="cs-CZ" dirty="0"/>
          </a:p>
        </p:txBody>
      </p:sp>
      <p:pic>
        <p:nvPicPr>
          <p:cNvPr id="8" name="Obrázek 7" descr="Olympus Mons.jpg">
            <a:hlinkClick r:id="" action="ppaction://noaction"/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5404" y="2994019"/>
            <a:ext cx="2965436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Obrázek 8" descr="Deltoid.jpg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11552" y="2922581"/>
            <a:ext cx="2800882" cy="42862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83386" y="2851143"/>
            <a:ext cx="3112027" cy="4357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90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6254758" y="1779573"/>
            <a:ext cx="3216275" cy="3024236"/>
          </a:xfrm>
        </p:spPr>
        <p:txBody>
          <a:bodyPr/>
          <a:lstStyle/>
          <a:p>
            <a:pPr marL="85725" indent="0" eaLnBrk="1" hangingPunct="1">
              <a:buFont typeface="Arial" panose="020B0604020202020204" pitchFamily="34" charset="0"/>
              <a:buNone/>
            </a:pPr>
            <a:r>
              <a:rPr lang="cs-CZ" altLang="cs-CZ" sz="2800" dirty="0" smtClean="0">
                <a:solidFill>
                  <a:srgbClr val="F0B40A"/>
                </a:solidFill>
              </a:rPr>
              <a:t>OLYMPUS MONS </a:t>
            </a:r>
            <a:r>
              <a:rPr lang="cs-CZ" altLang="cs-CZ" sz="2800" dirty="0" smtClean="0"/>
              <a:t>je sopkou na Marsu, její základna má průměr asi 620 km. Samotná hora měří 25 (27) km.</a:t>
            </a:r>
          </a:p>
        </p:txBody>
      </p:sp>
      <p:pic>
        <p:nvPicPr>
          <p:cNvPr id="8" name="Obrázek 7" descr="Olympus Mon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5776" y="0"/>
            <a:ext cx="5318759" cy="755967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1799952" y="4040743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288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  <a:endParaRPr lang="cs-CZ" dirty="0">
              <a:solidFill>
                <a:srgbClr val="288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" name="Přímá spojnice 3"/>
          <p:cNvCxnSpPr/>
          <p:nvPr/>
        </p:nvCxnSpPr>
        <p:spPr>
          <a:xfrm>
            <a:off x="2520032" y="5292005"/>
            <a:ext cx="43204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ovéPole 4"/>
          <p:cNvSpPr txBox="1"/>
          <p:nvPr/>
        </p:nvSpPr>
        <p:spPr>
          <a:xfrm>
            <a:off x="791840" y="4040743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0B40A"/>
                </a:solidFill>
              </a:rPr>
              <a:t>M</a:t>
            </a:r>
            <a:endParaRPr lang="cs-CZ" sz="28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0B40A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799952" y="5580037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2880B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</a:t>
            </a:r>
            <a:endParaRPr lang="cs-CZ" dirty="0">
              <a:solidFill>
                <a:srgbClr val="2880B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Přímá spojnice 11"/>
          <p:cNvCxnSpPr/>
          <p:nvPr/>
        </p:nvCxnSpPr>
        <p:spPr>
          <a:xfrm>
            <a:off x="4032200" y="7236221"/>
            <a:ext cx="432048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719832" y="5571578"/>
            <a:ext cx="432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0B40A"/>
                </a:solidFill>
              </a:rPr>
              <a:t>U</a:t>
            </a:r>
            <a:endParaRPr lang="cs-CZ" sz="2800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0B4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0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2" grpId="0"/>
      <p:bldP spid="5" grpId="0"/>
      <p:bldP spid="10" grpId="0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 descr="Deltoid.jpg"/>
          <p:cNvPicPr>
            <a:picLocks noChangeAspect="1"/>
          </p:cNvPicPr>
          <p:nvPr/>
        </p:nvPicPr>
        <p:blipFill rotWithShape="1">
          <a:blip r:embed="rId2" cstate="print"/>
          <a:srcRect l="2429" t="1027" r="2891" b="28871"/>
          <a:stretch/>
        </p:blipFill>
        <p:spPr>
          <a:xfrm>
            <a:off x="151895" y="894016"/>
            <a:ext cx="5616624" cy="6480720"/>
          </a:xfrm>
          <a:prstGeom prst="rect">
            <a:avLst/>
          </a:prstGeom>
        </p:spPr>
      </p:pic>
      <p:pic>
        <p:nvPicPr>
          <p:cNvPr id="10" name="Zástupný symbol pro obsah 9" descr="Deltoid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72208" b="1806"/>
          <a:stretch/>
        </p:blipFill>
        <p:spPr>
          <a:xfrm>
            <a:off x="4858326" y="2279639"/>
            <a:ext cx="5126000" cy="2214578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57212" y="6673005"/>
            <a:ext cx="5616624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cs-CZ" dirty="0" smtClean="0">
                <a:solidFill>
                  <a:srgbClr val="2880B6"/>
                </a:solidFill>
              </a:rPr>
              <a:t>      0       5                       3      4                        6     3</a:t>
            </a:r>
          </a:p>
          <a:p>
            <a:r>
              <a:rPr lang="cs-CZ" dirty="0">
                <a:solidFill>
                  <a:srgbClr val="2880B6"/>
                </a:solidFill>
              </a:rPr>
              <a:t> </a:t>
            </a:r>
            <a:r>
              <a:rPr lang="cs-CZ" dirty="0" smtClean="0">
                <a:solidFill>
                  <a:srgbClr val="2880B6"/>
                </a:solidFill>
              </a:rPr>
              <a:t>      8      4                      10     5</a:t>
            </a:r>
            <a:endParaRPr lang="cs-CZ" dirty="0">
              <a:solidFill>
                <a:srgbClr val="2880B6"/>
              </a:solidFill>
            </a:endParaRPr>
          </a:p>
        </p:txBody>
      </p:sp>
      <p:sp>
        <p:nvSpPr>
          <p:cNvPr id="4" name="Ovál 3"/>
          <p:cNvSpPr/>
          <p:nvPr/>
        </p:nvSpPr>
        <p:spPr>
          <a:xfrm>
            <a:off x="3096096" y="5147989"/>
            <a:ext cx="144016" cy="144016"/>
          </a:xfrm>
          <a:prstGeom prst="ellipse">
            <a:avLst/>
          </a:prstGeom>
          <a:solidFill>
            <a:srgbClr val="F0B40A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2776909" y="4200697"/>
            <a:ext cx="144016" cy="144016"/>
          </a:xfrm>
          <a:prstGeom prst="ellipse">
            <a:avLst/>
          </a:prstGeom>
          <a:solidFill>
            <a:srgbClr val="F0B40A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2448024" y="3239777"/>
            <a:ext cx="144016" cy="144016"/>
          </a:xfrm>
          <a:prstGeom prst="ellipse">
            <a:avLst/>
          </a:prstGeom>
          <a:solidFill>
            <a:srgbClr val="F0B40A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2762993" y="2555701"/>
            <a:ext cx="144016" cy="144016"/>
          </a:xfrm>
          <a:prstGeom prst="ellipse">
            <a:avLst/>
          </a:prstGeom>
          <a:solidFill>
            <a:srgbClr val="F0B40A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3096096" y="1907629"/>
            <a:ext cx="144016" cy="144016"/>
          </a:xfrm>
          <a:prstGeom prst="ellipse">
            <a:avLst/>
          </a:prstGeom>
          <a:solidFill>
            <a:srgbClr val="F0B40A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3384128" y="4200697"/>
            <a:ext cx="144016" cy="144016"/>
          </a:xfrm>
          <a:prstGeom prst="ellipse">
            <a:avLst/>
          </a:prstGeom>
          <a:solidFill>
            <a:srgbClr val="00B0EE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3708164" y="3248086"/>
            <a:ext cx="144016" cy="144016"/>
          </a:xfrm>
          <a:prstGeom prst="ellipse">
            <a:avLst/>
          </a:prstGeom>
          <a:solidFill>
            <a:srgbClr val="4CA3D8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3392373" y="2555701"/>
            <a:ext cx="144016" cy="144016"/>
          </a:xfrm>
          <a:prstGeom prst="ellipse">
            <a:avLst/>
          </a:prstGeom>
          <a:solidFill>
            <a:srgbClr val="4CA3D8"/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nice 17"/>
          <p:cNvCxnSpPr/>
          <p:nvPr/>
        </p:nvCxnSpPr>
        <p:spPr>
          <a:xfrm flipH="1" flipV="1">
            <a:off x="2544360" y="3353740"/>
            <a:ext cx="546238" cy="1806378"/>
          </a:xfrm>
          <a:prstGeom prst="line">
            <a:avLst/>
          </a:prstGeom>
          <a:ln w="28575">
            <a:solidFill>
              <a:srgbClr val="FFC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 flipV="1">
            <a:off x="2567086" y="1932303"/>
            <a:ext cx="603696" cy="1364456"/>
          </a:xfrm>
          <a:prstGeom prst="line">
            <a:avLst/>
          </a:prstGeom>
          <a:ln w="28575">
            <a:solidFill>
              <a:srgbClr val="FFC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/>
          <p:cNvCxnSpPr/>
          <p:nvPr/>
        </p:nvCxnSpPr>
        <p:spPr>
          <a:xfrm flipH="1" flipV="1">
            <a:off x="3146166" y="1937911"/>
            <a:ext cx="636429" cy="1353239"/>
          </a:xfrm>
          <a:prstGeom prst="line">
            <a:avLst/>
          </a:prstGeom>
          <a:ln w="28575">
            <a:solidFill>
              <a:srgbClr val="FFC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/>
          <p:cNvCxnSpPr/>
          <p:nvPr/>
        </p:nvCxnSpPr>
        <p:spPr>
          <a:xfrm flipV="1">
            <a:off x="3209606" y="3248086"/>
            <a:ext cx="601830" cy="1959129"/>
          </a:xfrm>
          <a:prstGeom prst="line">
            <a:avLst/>
          </a:prstGeom>
          <a:ln w="28575">
            <a:solidFill>
              <a:srgbClr val="FFC30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82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68940" y="1779573"/>
            <a:ext cx="4286280" cy="5143536"/>
          </a:xfrm>
        </p:spPr>
        <p:txBody>
          <a:bodyPr/>
          <a:lstStyle/>
          <a:p>
            <a:pPr>
              <a:buNone/>
            </a:pPr>
            <a:r>
              <a:rPr lang="cs-CZ" dirty="0" smtClean="0"/>
              <a:t>Písmena:</a:t>
            </a:r>
          </a:p>
          <a:p>
            <a:pPr>
              <a:buNone/>
            </a:pPr>
            <a:r>
              <a:rPr lang="cs-CZ" b="1" dirty="0" smtClean="0">
                <a:solidFill>
                  <a:srgbClr val="F0B40A"/>
                </a:solidFill>
              </a:rPr>
              <a:t>A, P, S, T, M, N, L, Ý, U, O </a:t>
            </a:r>
            <a:endParaRPr lang="cs-CZ" b="1" dirty="0">
              <a:solidFill>
                <a:srgbClr val="F0B40A"/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54</a:t>
            </a:fld>
            <a:endParaRPr lang="cs-CZ" altLang="cs-CZ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513948" cy="7318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528" y="1851011"/>
            <a:ext cx="5072099" cy="177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3320" y="3208333"/>
            <a:ext cx="2333625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Obrázkové indicie</a:t>
            </a:r>
            <a:endParaRPr lang="cs-CZ" dirty="0"/>
          </a:p>
        </p:txBody>
      </p:sp>
      <p:pic>
        <p:nvPicPr>
          <p:cNvPr id="5" name="Obrázek 30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52280" y="1979637"/>
            <a:ext cx="4504544" cy="4830762"/>
          </a:xfr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0C872E1-CB5F-498F-8942-FD1D9F4433D5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pic>
        <p:nvPicPr>
          <p:cNvPr id="308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0805" y="1763613"/>
            <a:ext cx="3902532" cy="561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541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ABA8E26-AD85-469F-97D2-21AEC6994A26}" type="slidenum">
              <a:rPr lang="cs-CZ" smtClean="0"/>
              <a:pPr>
                <a:defRPr/>
              </a:pPr>
              <a:t>56</a:t>
            </a:fld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139" y="350814"/>
            <a:ext cx="4590653" cy="6500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28" y="275957"/>
            <a:ext cx="4903039" cy="700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7612080" y="5708663"/>
            <a:ext cx="1643074" cy="285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50770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„Mám hotovo a co teď?“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Čtení žákem vybrané knihy, deník čtenáře</a:t>
            </a:r>
          </a:p>
          <a:p>
            <a:r>
              <a:rPr lang="cs-CZ" dirty="0" smtClean="0"/>
              <a:t>Tvorba třídního časopisu</a:t>
            </a:r>
          </a:p>
          <a:p>
            <a:r>
              <a:rPr lang="cs-CZ" dirty="0" smtClean="0"/>
              <a:t>Nakopírované zábavné drobnosti</a:t>
            </a:r>
          </a:p>
          <a:p>
            <a:pPr lvl="2"/>
            <a:r>
              <a:rPr lang="cs-CZ" dirty="0" smtClean="0"/>
              <a:t>Křížovky, skrývačky, rébusy, </a:t>
            </a:r>
            <a:r>
              <a:rPr lang="cs-CZ" dirty="0" err="1" smtClean="0"/>
              <a:t>sudoku</a:t>
            </a:r>
            <a:r>
              <a:rPr lang="cs-CZ" dirty="0" smtClean="0"/>
              <a:t>… </a:t>
            </a:r>
            <a:r>
              <a:rPr lang="cs-CZ" sz="2000" dirty="0" smtClean="0"/>
              <a:t>(http://www.</a:t>
            </a:r>
            <a:r>
              <a:rPr lang="cs-CZ" sz="2000" dirty="0" err="1" smtClean="0"/>
              <a:t>janko.at</a:t>
            </a:r>
            <a:r>
              <a:rPr lang="cs-CZ" sz="2000" dirty="0" smtClean="0"/>
              <a:t>/)</a:t>
            </a:r>
            <a:endParaRPr lang="cs-CZ" dirty="0" smtClean="0"/>
          </a:p>
          <a:p>
            <a:r>
              <a:rPr lang="cs-CZ" dirty="0" smtClean="0"/>
              <a:t>Nekonečné aktivity</a:t>
            </a:r>
          </a:p>
          <a:p>
            <a:pPr lvl="2"/>
            <a:r>
              <a:rPr lang="cs-CZ" dirty="0" smtClean="0">
                <a:hlinkClick r:id="" action="ppaction://noaction"/>
              </a:rPr>
              <a:t>Robot RST</a:t>
            </a:r>
            <a:r>
              <a:rPr lang="cs-CZ" dirty="0" smtClean="0"/>
              <a:t>, </a:t>
            </a:r>
            <a:r>
              <a:rPr lang="cs-CZ" dirty="0" smtClean="0">
                <a:hlinkClick r:id="rId2" action="ppaction://hlinksldjump"/>
              </a:rPr>
              <a:t>kříž</a:t>
            </a:r>
            <a:endParaRPr lang="cs-CZ" dirty="0" smtClean="0"/>
          </a:p>
          <a:p>
            <a:r>
              <a:rPr lang="cs-CZ" dirty="0" smtClean="0"/>
              <a:t>Hlavolamy, deskové hry pro jednoho hráče</a:t>
            </a:r>
          </a:p>
          <a:p>
            <a:pPr lvl="1"/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pPr lvl="1"/>
            <a:endParaRPr lang="cs-CZ" dirty="0" smtClean="0"/>
          </a:p>
        </p:txBody>
      </p:sp>
      <p:sp>
        <p:nvSpPr>
          <p:cNvPr id="36868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fld id="{81C46FA3-E292-4262-95D7-E08C258C90B0}" type="slidenum">
              <a:rPr lang="cs-CZ" altLang="cs-CZ"/>
              <a:pPr/>
              <a:t>57</a:t>
            </a:fld>
            <a:endParaRPr lang="cs-CZ" altLang="cs-CZ" dirty="0"/>
          </a:p>
        </p:txBody>
      </p:sp>
      <p:pic>
        <p:nvPicPr>
          <p:cNvPr id="3686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28" y="5868069"/>
            <a:ext cx="1276318" cy="1276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AutoShape 5" descr="data:image/jpeg;base64,/9j/4AAQSkZJRgABAQAAAQABAAD/2wCEAAkGBhQSEBUTEhQVFRUVFhwWFRgYGRoYGBgYHRgXGhwYGRcXHyYeFxwjHRohHy8gIycpLiwuGB8xNTArNSYrLSoBCQoKDgwOGg8PGiwlHyUvLCksKSwsNCwtLi8qLCwvKjUpLjUqLCoyKiwsMDAsLCwpLCopKS8sKSwsLCwtLCwsLP/AABEIAMMBAgMBIgACEQEDEQH/xAAcAAEAAgIDAQAAAAAAAAAAAAAABQYDBAECBwj/xABBEAACAQIEAwUECAMGBwEAAAABAhEAAwQSITEFQVEGEyJhcQcygZEUI0JSobHR8HLB4RUkM2KC8UNTkqKywtI0/8QAGgEBAAMBAQEAAAAAAAAAAAAAAAEDBAUCBv/EADURAAEEAAQDBgUDAwUAAAAAAAEAAgMRBBIhMUFRcRMiYYGR8AUyobHB0eHxFEJiFSMzQ5L/2gAMAwEAAhEDEQA/APR7fa67cP1dhY2JZ9QeYgDlrz5Vl/tzFkwLNoeZadY8j5VHYJV/vA0DC9dCawQFY6AcwIrIbqkbQwiDpPzOkaaz09K99qwMLyKA33VDmSB2S7vZbTcWxpaFXD+ejGP+8UucRxn38OvXwsem3j/CobA9phetubalGFw2yGjQwDmBG6wZB/Z3rzslqYOUmGuHYEmJPPfQHaedew3N3hxUPL4zkcNR74LbOKxg1N2zHlbP4jN+M1q4nG4rNAxOsSe7tIY+Lg/KsaYi5mKAFpUsAqkmB70CeW0a66DoOjcXVSFMjMWzMwyg5SocSd2ExA2g7RU9nra8mVxFLOL2KHvYuQYIZbaztzUJAHqemtbF97rDTEXNNSUUc9R+FaiXiAxMAAAQduYM6zplY78hVZ7QcRxhewuHUpbbuyHnLlcE5sxkBtIkayFisTJmuFxgnY/+ve3Ba2Ql78srmt31P+P6/VWq1nb/AI98gCJmBPWVb8vkOfN3Ct/zL501+ucfAeKOW+lY7hyu4FwkToCZ35SRA+dYMRxHIoIlpPinf7UjyiJrQMTGTTHA6gaczzWUxP8A7hWl6+HJZ2wYZpBvZec3HBJ8gTpWVuGoQQRm6BiDp5kjU+s1rPjCXj7IWenNQAZPMmP9q1lxy5ptxG7CR4SDpy0J5qQIjXzhmIZM4NF308SNTsLo0jo3xAu4dfx5qVt3XQBreVVBjKC0QN9jlBH8NWLht8vbDEgk8xtVITHMDMAKTtJkzzI25T8zvVx4AZw6HrJ/7jV0jMoUQvt1BSFKUqhakpSlESlKURKUpREpSlESlKURKUpREpSlESlKURKUpRFRACLuIACN9bcIkeJSS2oP9OdYcFDCZY9RDkDXSCBlDenU+dbl239diYDaMdRES5YCeYMgeVaNrgDImfE3RaUCSNC3qeS/GtmSNzS12xrTmue90mYHfdY3wKWkuZA2rlzprnJB1JM9BoIAHrWHGcTUgqLQzGzZQ3ApzFkxHeFJJjIBqDG7HWt3Dph7tpnwWTE3E5PdI57FUgCeU6HbnXGB+kqxu4izYsWVXUd0gd2jRRLPpJ3/AFqZJGNBLuHPRasPhZJGGRrm1118gsN3jee4GdbxUDFKxlc+S9clAktyUDQkRAjao9XztbshSn+MgGb7GIuqVQwSTCrDE79TUvgcW7nK5ta66WUn4SDm/D+Vc8Xu28OnfHuvC1syLKoTNxAAGUDUmBWfD4yCb/j14e/VeJoZWAlx8VF9p8ayXLlkEZHjLsWMwryBrGUMZ2m4OtR3H+MMTHXTT7OUoxB6kHwAD/NtABku04K3VuL4kYSjCCfENGWdOeYeYFUzFu9y5AkkuSTly6sEXRQTAAQazqTtpqi+HNEsZDe6CXk8jwCpfj+2hnBcA+mxtbW44u6kE+6Viu8WvEOfALYvm2zeLOqG41udwgBOkwSJB5Uu8RZcrKFcCc6lu7hyzMWDMCI8TArvoK3Dw+4uGNoFGv4ggsrd0vgkknI8ByzEnYk/KsScCxATK1m+TJ1Vc0j1WZJM616iwEbbtwvStdRV/TVbJ/ihJbki01sEaEEDcg3enA8lis41iru8xzCIzSCzEgJ7xUZgJifBMbV0wWPJZpz5Qxy5wQwWEiQ3ijNngN4ssciK2m4BdYR3N47Erlgc9fERGv70rZw3ZW4pH1aWgSdLlxV6RC28xJ08t60Nw8Ubw4OGgrx8ysjsbLLG9hZq43xodBWnK72Wm+PMh9OcAmI/r+tel9mx/dLPmgOm2uv86rXD+xVsENc+tOyrHd2ht9mSzHTyBjarpYt5VA00AGggfADYeVeMRKx4AYmFhkYS5670pSsa3JSlKIlKUoiUpSiJSlKIlKUoiUpSiJSlKIlKUoiUpSiKjYzKMZdLRmzeA5WmYmMwMAeTDXSNQa6e0TAPcwyoF0D5rgX7Sxo3XQ7jlPTWs+MvFcbeXPlDFTBnxQs6HYEHWDuDodCDUPZRfvDFXcO5ZrIXMVaSEcOAMs+4SC22+WeVbW20iTlX2VAwv9RDI26/krjsB2eaximv5stsW2ViSApJiPFscvvHpBq58a4lYxtsph79tyhlgpkgbTHMa7iuntB4ezYMi0CfEC8EsxQEEjckjnHQGqF2N4EyY1bykd0isXYHwgFSMhOxM7jlBPKs+MrFtdm0BFLq/DPhjY8I6V0lkWfT9VfeDcF7sBn0CaljOus/a+UCtLtVwdMfh7tm2xVrijLO2dWDK2m2ogx1kaiDu2eJi/aeyHQgAZSrEkDo2YD4HXzjnsYLCpZSWJlDmJJO2nXYefnXx4dJg5RHD3gdSefMXsKH7p3Zmku32ACqvA8PjrGHNvGWUuImkl4JH3lMeGehG+wFbWFIJmzh0Q75ncPHoigAnpJqcfjKYoNaj3hpoQTHT73w/HatPGXrOCsXHfVEAbQQxLGAAeRJHXQAmK7j/iWKdI2PDtDga72u963qBtzC55+HRRAulJBHDTbw0v0KpXHuzjYZr3EMXda+TFu0pXKJb0JMCJ0joCeWt2cs28XcWzdXwYiQr2w9vVJPhaBJU8x5g6Eg2bC9prfFf7nftrbDw1prbhsrLqAR15ct/iI7tVcPBrGa1cN269027WYEpZ0LMdSSxAYnkJeSDXbEbWgiT5j73WAOc5wMXyj3qFs4zsdh+G4d76h772ypXvmLy5aEkaAAFgdAJykenXsD2pxOKxhw+IbOjozghVU22WNQVA0MxBnlWr2T7Q38UWwuMDXrd20t0Oyd3NssIiAOZzKwq6jszawIY2AzXGULnuMXOXWF10CiNo10mYFY8RNHhIXulG2v6Lu4d0b4yyu8T79FE+1HH3sNh7VvDu4a8WBuLuAoHgUjUMxb1hTHOvQuHIRZtgySEUEneco3qr8Lwv0pHtYtFuAMCMyjoeURI67+Lzq3qIEVThsUzEwNewVuvM4DAI+IuzzvZc0pSrllSlKURKUpREpSlESlKURKUpREpSlESlKURKUpREpSlEVO4pjEONdAjZ1glhsRlTfruNh9kzW/w3g9jC5RbQKGlj5t1kySfUmJ0iq7xi8o4rdDGPChE6CGVFYEzsYA20MamYrR7G9s72MxVzB4oA5cxtuoysMjQVIGh05+VeHPdmIN8NPL87+dcFX2gjpt/Ny468em3lfFejYllK6wenryqudu8C30Nha3LQxzEnLrzY6CY6Voe0nGXMFw57tlmzllQN9wMwBYeesA8iQa8z9nfFsT/aVlO8uut3N3quzspTIxzkOTsQIb4Trrd/TGWJxut16LqNK6dk+DuHW4WllDB5AUDVgF8PLLqSZ5xtVq4tbt4ixcs2HUuYJA0LRy867dowWwrLYInY5SNB5x8D8Kg+AYXuyt13g2mJeQoULpAGXqPPmAOdcB1xu7HfNudt9NOnmunhYGhnbXqDp5c1t8F4MLA7y6HUWmLF2ZtdoUBgNOW2snURBxcct2uI23sjMjOFZcw8JKEkHy0Yg77g6xB2sdx6xxC0+Hsv44kcpA6eX78607OGTBWu8ujL3bGGBkuW2UT0HUcidZ0vaJMJI1sY00JJHvgrXsZimHtfmOgHvxUQcAeGWluXe7ItORYhYIZ5JLGBG/KdljKAQeMHw6xxZTYvqAJF5HtsfeEqfe6jwnqOcgESlrG2uJn6PcV7bAi7bJKsPDoYgDrqD5HyMZ214+eDWbNu0wa64KI7L4bNpYnQe8dQB8THXrtlMzswOqzDDwYTDmN4758+mu3gtriuFXhGDm0XvXDcFu2145vFGYTtooXQb/AFaCYFY/Zz2qxGMvXLOKPegKGD5VUjWMvgAHmOejdawdl+KXeJLewuOQsFNts5ttZJD+6cuhVhEyNCI5b2c8DGDQ/RpFy6ZLmWYwIGrTrBgDYCYGpqrHzxQYd5nF8+N3VJhjG6PI0d7n+6hfaHxG9bxGGw1hmtrduDMVJzMM1sZc2+uaT1GXpXptVfhGE+kKpxKB3R8yFlBMrlIbUaESRI10q0VnwbmviD2CmnYclidE6OV2Y2lKUrWiUpSiJSlKIlKUoiUpSiJSlKIlKUoiUpSiJSlKIlKUoi8/7V8MS7xDKXhmtToBnQrtcWdxLAQdNPjXFns8nD0u4tJuXbjeEtAjO2YKANhMEmSTlG2orc7RNHEF3lkBHTSQZ89RGhrpwvtSMVffBX7OVZZUYE65CYJ6EgTWPFvy93N3iAG+FhaMPhxJT8mjbJ211on0Fc9FEcL45iL93uMWqXbV0MGBUQPCTr1XSNak+Pdm7GAwlw4Gwtp7mjMslyJGmZpMeW21dO3FwcNwb4iyM93RFLwQuZlWYAAgTPnEczXn3YvttjL2PtWb95r9u+WW4lyCAAjNmWB4Yy8tInSveCwuJOGd2jufEngvWNnhkkBjbWitvYnBXe/tuYAIYXFEgAAkeLNudAfKRzqa7YYP6ThbtrCurP4TCtJgEyI57g+celZOP/8A47iYdDbcxm8BTMs6kEgT59JqK7MYDumW67quTP30jIqqJgkz01166TrGCOQ4Z4j0JJB9dNPufNZ2OLHAhafZjgRsZb+IN233DXMz3IyupkKFEbBY23M7ACdjtPxdOJKmGsq/vZvEIJPIgcx1M1s9ouL2OK2Gs4K+ty4jByolSVG5XMBmGu4rQ4RgBgLa4nELcRrWZF8edrzPMABtoB6L7onNOnQnc97slLtw5AO2f8w2b9tN9VksYVOE20uXUsi4CbdvL4SZkk3DJmAdiTpERz4xPDbPG1AxAAaycyPabQqwEgzuDA6bfPnBYu1xfNadLlu5aYXBnKtKsMp1AA1q5cG4ILdsZoZgAgMADKsqsDlpVzGmLbdZ8TIx8Z7X5z9OngovD8L+h4dUts11/v3DmYnxak6TpPqWJNb/AAXGvdtsMQoZlYZNImR5bR1ru8G6LY2JjbQeF25R938ah+1lm+It2GdfDmdlB/6ZGqjmTudOlcTFtmGIM8jrj2y8z4jar1tYRI1sOUN73NZMbbuniFhAxW2pV2C6BzLaH/KI0HmTzq6VWuxtu4bCNeOZwT4iJJEmDPJojXmI8qstdHCNppdejtR4CtlEk3aNbpVBK18dixbQsfgOprOzQJNVbFYo4m8FX3Rt6c2+P6VR8Rxhw8dM1e7Ro/PkvWHh7R1nYbrd4Y7uxdmaJ2kwT6dBUl32sTrXRFVF6Ko/Y01JNQGJRg3f2s9yD7mfJbC/eaNz5bzzFVwROw0AJsnj+T71SWQF2gVlzN5/KmdvP5VXPprXE7y1N5lIBRXJiZ1J+G4rDj+MP3Re2Gv3VH+DbfMZnYt5byo5GtjJGPcGtdvt/O1+Cnsn1eXw/lWnvD5/KnfHrVe4PjL2JtobwOHckzbz5oEmJiNx5TrUwDNwwdEXJPVtCZPONB6lqte0t4qvjRC2e9PWtW5jGMAGNPxOi7xHMxHKu97Xw9d/Tnv5fnWKx4mn/V8SIA97SFiREazXgE1ZQjWltBj1p3h61wahO0Fo5wtrEpafUkHKXcclAbf5UY0u4qxrQ52X3+VO98etO+PWq9j8Vijhytm6EvACHuAZT1iRqT1rRwHai9Z/u2JJuYmD4wgFsEjwgkakdWAirmwvcabfNY5MRHG6nequHfGue+NVTgXEMchb6d3MH3MinzmRvG0fGam7Vy6z7KVPkBp6f1rwGuIu1Y14cLpSHfnyrTxvFjbIGUHSfxrur/WOvJY+BIOn5H41C8bu/W+ij+dcj4pipMPDma6jYC2YeJsjqIUunFmIByjUTuf0risOFt/Vp/CPyFKrZLiS0HOfQfohbGDVKH7TJ/fV5nu9omVkyfgQDXf6EmER8Y3jYCUUaeJtNTzOsfOsfamyTjrbSYFsSOvib5bb/wC4ynj2a4mGsqA7aM7rmAKqTosxOkZidNNDXcnwpnN1sLB4A1vXh7Cxx4lsPHfQjjvt5/lRWHxmKx2a1jMIpwzgyx8CrpIksQWEjddQYI2ri3wDh2DDHC3US6YVnZnxDKgIJRYJyiOkct4rc4h2fRnVsTirjFzlCtdULIDH3AnhHhPukVWvoH1lwBRCXHtg8yFdlEddq14OFuQsMhPNUY7EyZg9sQaOHFW252lw5TL3jnzFsj4+IioXjGHw+NtNh1fFLnZS2S2GJVZIUyT4ZMn+EVsYHg9sN9ct8kFQFVCEJbnCnOwXmfCPWsmO46oAs23TDlicrJntsETW7cbPaZF00UnfWDNVvkwoNMsn34L3hY8VKb0HkovgfY3CcPxFm8MTcVwrz3iaXJldCmi5ZAI1+E1L9reF2+IWkti/ZIS4G1MacwVJ1keY/mOeH8Ts4yzkZrUmWCi8l1rYByrebKBGefEvIt56aicGYMyuVUKVHqTtG+kCdtZGor0XwhnaONV58VZLJio5g0izwUh2Z7NfRVU5EZ1ti0DbAAKg7uQfEx39SdTOkvca4qkLbddzprE689vnVZ4ZwdbzEOWygFoAAJPMT/tUpg8Bhc4thCxgk52mB6DTXl6GvEhjzluYkjw8L/K8CSWbvlv1/ZRHEeJvZlQCrknMQcz6wcpZTvABJGwKgEeI1BcUuPaVbhRYYyCIVh4iCe8HiXXSZnQ7wRWXifDLn064ttxYFsi4mUHVMqqQqhgCBlMjTZd5FanafFXLjWkusgMhHVASwKeIwG97V82/2p65eRJFneXnyX1+EZHE2MCtRbvS1deyPHLt57SOZVVaSBGc6gM3+YiCRoJPlV1qk9heHlHzOIYoSNZgFgYHlrAO5AE1ZuNcUFi3P2jog8+voK6c0jYY879ABqvlqEkzhHsXGvfJR3aXiv8AwUOv24/Bf1rPwjh/dpqPG2/l5VF8AwJuMbr6gHSebcz8Pz9Kn7l6AQGCtHhzGB5xPOuBgmOxUxxcvHRo5BbpyImdk3z6rXx18yLYSQCMx89CI8vnUZcwLrcYszsp3tjRAPTY/HWpPDYZhJNxS0yDIk+v5VzbwdxixZlg7a6+hI1j0iu6+Jr6vh792ucqRx3C38NeGItPduWcwjC2Fge7qbjLPhJGpidQBG9dsPYuYhrV7C4hMOmRTdw9vK9yZMqx3EjSCIHTerla4a4JUAKhnY69N+U1F8L7IW8GW+j2wgbR2ZiTHkWOgFTRD2kAUBWw06LeMSwxEO+fgdwevTnRKlsKwW21wJ4tlndidAD8edbGHtZVA3PM9SdSfidax953jKRqiDQ8maIkeQE67HN5VlvXMoJ08pMSToBJ6nSqpHWaCyNFC1iumZmY93mdN20BM9NgayWAYk7nXnz5a6/CsD2dl3GxJA1+0xMFQCTGoHI6Vt1DtBSkc1ypgydlEn9/Oq92g4HmDX0W2L7R3RaSAeRbL73XSY84qdvXGCHuxLTB5wOsc/6zUfZ4aWXxJlIO4971zb/AVewU1Q2RzH5mqh3+IqGGG4qwN5SDaNpSUysOZWNZHSrw6WktIq5yFAUZvdVR5kQPUSa6/RA7AG1JEhXIP5bzXZ/q9GzP001UeY2A869NMgbkc6wNlM/YPf2rGZXH5q2PTTT1K7JK+4MynWSdf1YVscPsr3kh55gTp8By9KwMrDxTCb5R08m/lW1wg2ySUEecQPPTr51KpXbDmbl49bkfJFH5g1XuM3Pr3+A/AVP8O1Qn7zu3wLtH4VWOJvN64f8AMfw0r5X4+f8AaA/y/BXVwA7x6K4cOtjubf8AAv8A4ilZsIsW0HRR+QpX0MUQDGjwC5rnd4qq9qb2XFodwLQkf6yB6an9zWrgRGLDGIzEknQCZ3PTWpTtVwYs3fqfdUBhEwA2aY5jqPSojGXmtLnUSSRJMhVadSxWSBvtOsV0jI1sVnkbWHsy6UAb2pHEgd9burdtKbb3JUILkBliZUhgRA23mCNKhPo+a9ekwq3rhPmS7HXyFaa8QxFwAojSB7otM32W2a6VAGw001rJh8LjWe2VS3kdm+kaZrgQlipGViq3IM8xPlWbBvaG0zbxFfcD3stWMw7mgFx15XZ/hWnDr9Js5W/xE0B5wRvp94afOtlMBZNlfCVXILYzEqQo9dSRGnOaiOz/AGWu4e0FS7dLAmGuHMYJmCX1MfualW4A7g94+YnSWO3oBpUuYM1j1XhrzW2qi+K8dt4Zbj2LDXi2UHz2UCTsANTOg6VrWceLuIeL2Z0YZlT7Jy6Kcp10G3kduVqt8EUamJ8gBEcv31rjCdn8PaZmS2AztnY8y3UxUjKNFYTnbroeBv7+SheHqUuy2xRh8SZ5kk/vlrUgpkghJI8uvKTBHyqXVFGyiuxuVmZh2ssNuuXkB14L1ncRruqzxbs62JbxJl194GGEiDDSCDtqIrpgOwqo2Z2zkAhS7M5AMaSxJjQaTBgaaVLY3iVxGHhGVtAYJE9DGxrtZ4oBbL3nt21GhJOVR6sxirhV0AnfIy5j0tdcKluw5LXAWYAbHl6TA8qjOPcLuXQ162y3CBCrr4R5KNXPOJX1raxWLsYqwws3bbwQc1tw2UyNZU6dNa7dnT4nBaSIAHzqmeBs9NlFjev1XuN7oD3dCu3BTdXC2+/RVuhPEiagbwBqdYidTrOp3rGeMtzsXP8Apb/5qc7oU7kVmmwsjyOzflHIAfkKxsrR8wtQy45SJNqP4gR8/DUJh+3vDbl7uFu2GuE5QI8LMdAFuFQhJOghtakPaLhXbht9bWaSozZdTkkZhHQjQ+U1844Xs9dvYgWLANxmaFOWBGnjJ1ygc+kVDIHt0e8k9B+iyy4loflaF9JPxKwCQbQ0090VmwOIs3GhLYkazlED48q3GxS2rRa6+VUWXc6CANWJ/GqZhvbTw57/AHWa6qkwLrJFv465lHmVEc4qtuHxLXAmSxyyj72tTpoqqqPX9leqxu/i/hEnUg66ARsQdefIVsiz51jfCmdDpMmSenLptWxsZBVZcFrYe34ixEH3RIWY5kEEmCdYNbFLeFygBVUAbAaAegjSuch6flUOY69lIIWrcvWydWAI00aD6SDNcpl+zcb/AK5/8iaxXuCW2JJQgnUwWH4AxWIcEQGVLqfgf/IGsF41rvlbXgTf2V1Qkbm+i3Qrcrr/ACQ/+tclX++D/EgP5EVp/wBndHn1VT+UVj/su4CSLo1/ynTfaG8/wFejiMS3/rvzCgRsP930W+xuHQm2R0KH/wCqxtZcyMyoDvkWGP8AqJ0+U9CK0f7PxA2ug+s/1rZwNq8G+sZSsctTPyFQzGzOcGujcL46EfdSYWAWHBblq0FUKogAQB5VRsXcl3P+Zj+NWrjaXzbAsNkJPiaAWA6jNI9dDVIwhcqe9Hi7whZyhjb0guqeEGZ2iRuBz5/xaEyx5gQMp46Xdbc/FbcCQCfH6dV6jbEADypXalfTjQLjLgitVOFoJ0MHlOg8hFbdKlQQCsa4ZRso+VZKUopXDuACSYA1JqDxnahbYzMFCEkKS6gkDnDR+zWzxcm4rWkIBBGaZ10kDT96VWeN9lHvKdFbQQC0BYA25RWXEyyRtBjbevoiseA45bvrmtnOOeUq0euUmK3rg05if3uNqpHZHsg3D0vXiwuXGWAiSVUTzO5PP4VB9oO02PtPnS9pPuAAjX7MRqazuxwjIZINT5ae+CXpZV2xuCKOdZVhIH2gfXmDWtju2FvDDILbOw0YAwAeYnmZrIOOhMPau4pCt0oC1td55aHQbzUHa4phMXfyfW2GuN/lKsx/EH9arxWJNAQOAcd731+g8108Hh81yStJb4e79FYuC9oUxyMLYKssFlbpyII31qp9s+ztzEsoS4jZFZe4W4i5mkw4kkc9c0HwRpMi1v2et4bDvbsuEd93ZvE0HaeQ9KpuK7GX3cd3bPLxEiPMzO1ezi8Thy0Flnnw6acVqwjYO1MrH5QNgenX91i7A+zrFYfGLirsWbaAyoYOzyCMsJIy89Ty25i+cfwZGW/b95TlYf8AMUkCCeqnUH1qrdq+0+LwXd4WwM102+8a6Rm0AIIUNpIykyeu01D9i/aNi72Lt4XE5bq3TAZVCupiQ3h8JGmsjb0rrZXPaHkVfBZp4JpR2pquHTX3qV6XwTHs+ZTPhjU/lNS9VvFYg4S4rRNq54SfusNg0bA8jUzguILc20PT9KrHJcxbZFaicKthiwUAneNAfXr8a26VKhVX2i8Ga9w+6lpSToSq7sFIMAc9QDA1MaaxXz5huxt+/f7jD27jS0ZmEBB1f7ka/wC+lfVOIJCnLvURh+I6yUHqGMfLlVZGtql0Jc/MCpTBYfu7SJM5EVZO5gATWeulq5mAPWu9WK5KUpREpSlEXBFdTaHQfKu9KIsRwy9P5VwcKPP5ms1KilNlaz4IERmbX0/So4dlLMgxsZ5/rU1Sq3wxyfO0HqF7bK9vykhKUpVqrSlKURKUpRFXeKubWKDH3LoA9CNP0PzqUw5nSnGuHd9ZZR7w8SHow2+e3xqK4Jjs6CdGXQjnUbFFrcX4EiW2vYaLLp4pT3GAkkOg0ProR1FYezfEXJzYm1aTwliwOYjoZKiJ6SdTzqx37PeKVOkjf9etVzjVlUZUuGEu6K+wDifA3SQTHnFUzghhc1tkbDxUqM4x2mwN2/HfFH2BdJQ/vz6nyjIvZxMNGKyvfKFSoUKFUEj6wyfGFBzadNjUbxH2fjEXQM9u3rrAYtHOAQNfjXoODwq20W0AcqKEGb7QA6+fSudhoBK/tZGUfHTXpdfRaWYuZjDGDovEu1/BsTdvNcvC5cdmOQqhZe7k5SrLp/p6HXpVj7B4y/wzA37mLDhCVNiy3vyTBfKf8NSWG+8HTrZbPB3sXGRbrG0CBatgCV5kFyJI5AD51l7T8LQ2+/7oPACXkM+KzM6SfeRgGB8jtXaklc5tAarU7HNkytkb3dLrkOXJefcS9pd68YxGGsXLf3CrA5TBEPmkE6GY1gGKuvZvi3CbVjv7RtWGKw863kndZMsdRyEGKhuHdncBiCLow+JuBvsktbgTHu3MrQPI7DpWvxzsNYusWwQdQo+tw7Eo+bXKQbs5ZnnpG2hrGHStG9rqOl+HYiomlzB9Oh1PrXVXW12lwmORrNm8txj9khkZgIJhXALadKzcIQWr5VvDK+GdOe+teb9kvZ3ijirV24BZS06uTmDMcpmFVCdTEaxvz2r07tDgu9s51OV7RzqRvoDKkHkRy9Ktjc5wshcj4hh4IJA2F+YeteY0U6DXNVngvEXFxUKkZtxMjadP1qzVYFzkrXbh9stnK6/GPltWxSpRKUqKs9qsI97uUxVhrsxkFxC0jcZQZkdKmiUUrSleLe0T2yYmxjHw+EFtVtHK7sucs43A1gAHTrINS1pcoJpe00qgeyv2lHiS3LV9VTEWgGOXRbiExmAJJUgwCNtQecC/1BFGlISlKVCJSlKIlKUoiUpSiJSlKIlKUoiVWOKWvo+JFwe5d97ybn89/nVlW4DsQa1uK4AXrTJz3U9GGx/fKa87jRSumHf8Rp0rW4vwxLtlkuKCI+EkRIPLetPg2KJXK2jJoRz00/pUzbOhr0NVChOAcMt2PBbCoigKFURttJG+1WBYIiqv2gvvh7i30VmQgi8o+GVlHXceelSHDOJNcaCIESJ0JnbwySP9UelRfBFvdwjNqN9dz+xXOKwf1bLOhUiGPURGbpWVreszPlsR6GtHF4R7jRJCg/h/PWpRYsFwkqZgHTTxQR+EfjWt2i4Al/Jcl0dSBmRjbcqJJQspBjTb9TU8igCBXS/iFUS7AAdTSkWpwfDFV1ESZHM/EnU/Ot+5bDb89KhMX2stqYQM58tB8zUfxLtkthQ2IuLZDe6oBZj8ACfjAFecw2CsbG95oDVWZLNu34tAep3+dZrF8NqNqq/BcfZxwLWLouZfemQyztKtqJjQ7aGrRh7GRYqdVD2FhyuFFUf2j+1ReGstq3b768wzEE5VRZIBJAJYkg6CNjJGk6fYD2xpj7ww9+13N1gTbKtmR4ElddVaATzBg67AwXtd7F3LuLGIVHuWzby3AkZ1gsQwmZBzRtpl8xVZ9l3Y6/d4jYui2y2rLd47sCASAYVSfeJO4GwmeU7RC0x5hVV52s2c5sq9k9ouNuLwvFNZkMLZ1BghZAcgjYhJM+VfMN3AOsEjRhmU9QGKyPQqR8K+vbuAVgQS2ojf/wBfdPxFUe77FME1wMc6rJJRGyq08ubKP4WEctNK8wvjDcr752FL2uJtqkvZ1xK9iOF4a5ezM5UqST7wV2VWJO5KgH415/7QPZ7dfGXL1m1nF4yyMcpRzEuhBAcGJ5wWMrsR7ThMIlpFt21CogCqoEAACAABsIrNVbJSx5c30XpzA4UV5b7H/Z7dwdy7isQoRmTuraAgnKWDMxjQSVWB6zG1epUpXh7y82VLW5RQSlKV4XpKUpREpSlESlKURKUpREqE4zeYnLML+e4NTdV7iXFioIRQx3M669Irj/GXxjDFr35b878OGnPVaMMCX6C1C4DCXfpAyFtwSeQHOavQqr9n+0DXLndugEzECNvKrTVPwOKNkJLHE2ddKqvDX1VmMc4vpwpV7jFnubwvD3X0f1/qPxFSOHvAjqD0rZx2EFy2yHmNPI8j86pf0u7h3KTlI3U6g+Y8vMV3CcqyDVW7EWsykA7x6xI510wmCCSdydz/ACqur2nufcQ/OuH4xeuc8o/y/rvTOFOUqz3sSqe8wHqa0bvHl+wC34Co3C8FuPqQfVv661LWOBqvvtPkNBSyUoBR97iV1ueX0/WsScFuXDJB9W/rrWv237b2eF21K2s915yrtoN2ZtTHlz1qA7He21cTfWzibQtG4QqOpJXMTADA6ies1YIHEWqjO0HKrthOyqKZcknoNBXjHtIsscddLEAK2RRr4VGw+Xi/1V9B1BdoOxuHxZzXEGfbNqNPPKQTv1qGZW7hdTAYpkEhMgJBFabheYexhGXGXLmot93kY8ixZSo/A/s17ZUDa7NJYtZbUALrlAAB6kRz9ZmvJO2nb3E9+1mxeuWrVslfAxVmIMElhrEjQA7VJ1NhWPa7HzFzNAK99V7u9sNuAfWioBsIrzT2Sdtb+Je5hsQ5uFU7y2594AEKVY/a94EE6767V6bUEUsOIgdA/I5KUpUKhKUpREpSlESlKURKUpREpSlESlKURKUpREqp8Sz2ZD23ZTs1sZgfUfZP7FWylZMXg4sW3LKLpWRyOYbCrfAEtg5wlxXbbvEKz1yzofnUrieN2rejtBrNxD/DJ+7rPSOfyqp8RwIdfM6/7da4+Pxf+lsZHAwUePD77rTCwTuJeVbsJjUuiUYEVxi8BbuiLiBhynceh3FQfZPh7W5LaSIA+Wp+VWSutgZ5J4A+RtErPMwMeQ0qIXsrYB91vTO0fnNb+GwFu37igefP5nWtilbKCrtVT2i9p3weFmz/AIrnIpInLIJzQd9AY84rwax274hav959JulgZIZiyHyKHSK+gu2fZz6XaA3KmdN/Uee4jox5xXll/wBnOJvXMhRRsC2gEDT3QM0xzK6866EHZlmpo+PFczEmUSCmkjw4KW7TYI8Tw2F4gEYobWS+i+8mV2zFZ8y2vkvWqJwXse9/E27dgMZYS3JBPvEjaB8401r6B7PcC+jYa3YTRbaxO7EkkkxsJJJ51KWcMq6jfqf3pUf1QDcuW62Kk4MudnzVe4WWlKVhXRSvGO2fs+xC32e0gdWYsrAKCJJ0aY6/HSdpPs9K9NcW7LXhcW/DOJbRvcFef+y/sS2Ez3rvvuMo8lmYHPXSfQV6BSlQSTqVVNM6Z5e/dKUpUKlKUpREpSlESlKURKUpREpSlESlKURKUpREpSlESqfx2wLV0C3KA6kAkDXymB8KUqqUd1e2bq0YGwqIAojSTzk+ZOprYpSrAvCUpSpRKUpREpSlESlKURKUpREpSlESlKURKUpREpSlESlKURKUpREpSlESlKUR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EAE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77BB4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cs-CZ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36871" name="Picture 6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136" y="5869110"/>
            <a:ext cx="1761679" cy="133150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2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328" y="5782390"/>
            <a:ext cx="1447676" cy="144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509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966" y="1779573"/>
            <a:ext cx="5786478" cy="558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Nadpis 4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KŘÍŽ (nebo také PĚTKA)</a:t>
            </a:r>
            <a:endParaRPr lang="cs-CZ" dirty="0"/>
          </a:p>
        </p:txBody>
      </p:sp>
      <p:sp>
        <p:nvSpPr>
          <p:cNvPr id="66" name="Zástupný symbol pro obsah 65"/>
          <p:cNvSpPr>
            <a:spLocks noGrp="1"/>
          </p:cNvSpPr>
          <p:nvPr>
            <p:ph idx="1"/>
          </p:nvPr>
        </p:nvSpPr>
        <p:spPr>
          <a:xfrm>
            <a:off x="6040444" y="2351077"/>
            <a:ext cx="3643338" cy="4473322"/>
          </a:xfrm>
        </p:spPr>
        <p:txBody>
          <a:bodyPr>
            <a:normAutofit fontScale="77500" lnSpcReduction="20000"/>
          </a:bodyPr>
          <a:lstStyle/>
          <a:p>
            <a:r>
              <a:rPr lang="cs-CZ" sz="2800" dirty="0" smtClean="0"/>
              <a:t>Logická hra v síti pro jednotlivce. </a:t>
            </a:r>
          </a:p>
          <a:p>
            <a:r>
              <a:rPr lang="cs-CZ" sz="2800" dirty="0" smtClean="0"/>
              <a:t>Doplňujeme </a:t>
            </a:r>
            <a:r>
              <a:rPr lang="cs-CZ" sz="2800" dirty="0" smtClean="0">
                <a:solidFill>
                  <a:srgbClr val="F0B40A"/>
                </a:solidFill>
              </a:rPr>
              <a:t>pátý bod </a:t>
            </a:r>
            <a:r>
              <a:rPr lang="cs-CZ" sz="2800" dirty="0" smtClean="0"/>
              <a:t>tak, abychom vytvořili spojnici.</a:t>
            </a:r>
          </a:p>
          <a:p>
            <a:r>
              <a:rPr lang="cs-CZ" sz="2800" dirty="0" smtClean="0"/>
              <a:t>Úspěšný řešitel vytvoří 50 spojnic, velmi úspěšný řešitel až 100 spojnic.</a:t>
            </a:r>
          </a:p>
          <a:p>
            <a:r>
              <a:rPr lang="cs-CZ" sz="2800" dirty="0" smtClean="0"/>
              <a:t>Každý bod lze škrtnout </a:t>
            </a:r>
            <a:r>
              <a:rPr lang="cs-CZ" sz="2800" dirty="0" smtClean="0">
                <a:solidFill>
                  <a:srgbClr val="F0B40A"/>
                </a:solidFill>
              </a:rPr>
              <a:t>pouze 4x</a:t>
            </a:r>
            <a:r>
              <a:rPr lang="cs-CZ" sz="2800" dirty="0" smtClean="0"/>
              <a:t>, a to svisle, vodorovně a diagonálou.</a:t>
            </a:r>
          </a:p>
          <a:p>
            <a:r>
              <a:rPr lang="cs-CZ" sz="2800" dirty="0" smtClean="0"/>
              <a:t>Za každou spojnici je </a:t>
            </a:r>
            <a:br>
              <a:rPr lang="cs-CZ" sz="2800" dirty="0" smtClean="0"/>
            </a:br>
            <a:r>
              <a:rPr lang="cs-CZ" sz="2800" dirty="0" smtClean="0">
                <a:solidFill>
                  <a:srgbClr val="F0B40A"/>
                </a:solidFill>
              </a:rPr>
              <a:t>1</a:t>
            </a:r>
            <a:r>
              <a:rPr lang="cs-CZ" sz="2800" dirty="0" smtClean="0"/>
              <a:t> bod.</a:t>
            </a:r>
            <a:endParaRPr lang="cs-CZ" sz="2800" dirty="0"/>
          </a:p>
        </p:txBody>
      </p:sp>
      <p:sp>
        <p:nvSpPr>
          <p:cNvPr id="58" name="Elipsa 57"/>
          <p:cNvSpPr/>
          <p:nvPr/>
        </p:nvSpPr>
        <p:spPr>
          <a:xfrm>
            <a:off x="2397106" y="4279903"/>
            <a:ext cx="214314" cy="214314"/>
          </a:xfrm>
          <a:prstGeom prst="ellipse">
            <a:avLst/>
          </a:prstGeom>
          <a:solidFill>
            <a:srgbClr val="F0B40A"/>
          </a:solidFill>
          <a:ln>
            <a:solidFill>
              <a:srgbClr val="FFC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59" name="Přímá spojovací čára 58"/>
          <p:cNvCxnSpPr>
            <a:stCxn id="58" idx="4"/>
          </p:cNvCxnSpPr>
          <p:nvPr/>
        </p:nvCxnSpPr>
        <p:spPr>
          <a:xfrm rot="5400000" flipH="1">
            <a:off x="1521992" y="3511946"/>
            <a:ext cx="1928826" cy="35717"/>
          </a:xfrm>
          <a:prstGeom prst="line">
            <a:avLst/>
          </a:prstGeom>
          <a:ln w="38100">
            <a:solidFill>
              <a:srgbClr val="2B8C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Elipsa 71"/>
          <p:cNvSpPr/>
          <p:nvPr/>
        </p:nvSpPr>
        <p:spPr>
          <a:xfrm>
            <a:off x="3754428" y="4279903"/>
            <a:ext cx="214314" cy="214314"/>
          </a:xfrm>
          <a:prstGeom prst="ellipse">
            <a:avLst/>
          </a:prstGeom>
          <a:solidFill>
            <a:srgbClr val="F0B40A"/>
          </a:solidFill>
          <a:ln>
            <a:solidFill>
              <a:srgbClr val="FFC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3" name="Přímá spojovací čára 72"/>
          <p:cNvCxnSpPr/>
          <p:nvPr/>
        </p:nvCxnSpPr>
        <p:spPr>
          <a:xfrm rot="16200000" flipV="1">
            <a:off x="2915032" y="3476227"/>
            <a:ext cx="1857388" cy="35715"/>
          </a:xfrm>
          <a:prstGeom prst="line">
            <a:avLst/>
          </a:prstGeom>
          <a:ln w="38100">
            <a:solidFill>
              <a:srgbClr val="2B8C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Elipsa 74"/>
          <p:cNvSpPr/>
          <p:nvPr/>
        </p:nvSpPr>
        <p:spPr>
          <a:xfrm>
            <a:off x="2825734" y="3851275"/>
            <a:ext cx="214314" cy="214314"/>
          </a:xfrm>
          <a:prstGeom prst="ellipse">
            <a:avLst/>
          </a:prstGeom>
          <a:solidFill>
            <a:srgbClr val="F0B40A"/>
          </a:solidFill>
          <a:ln>
            <a:solidFill>
              <a:srgbClr val="FFC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76" name="Přímá spojovací čára 75"/>
          <p:cNvCxnSpPr>
            <a:endCxn id="75" idx="6"/>
          </p:cNvCxnSpPr>
          <p:nvPr/>
        </p:nvCxnSpPr>
        <p:spPr>
          <a:xfrm>
            <a:off x="1111222" y="3932237"/>
            <a:ext cx="1928826" cy="26195"/>
          </a:xfrm>
          <a:prstGeom prst="line">
            <a:avLst/>
          </a:prstGeom>
          <a:ln w="38100">
            <a:solidFill>
              <a:srgbClr val="2B8C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Elipsa 79"/>
          <p:cNvSpPr/>
          <p:nvPr/>
        </p:nvSpPr>
        <p:spPr>
          <a:xfrm>
            <a:off x="3254362" y="3851275"/>
            <a:ext cx="214314" cy="214314"/>
          </a:xfrm>
          <a:prstGeom prst="ellipse">
            <a:avLst/>
          </a:prstGeom>
          <a:solidFill>
            <a:srgbClr val="F0B40A"/>
          </a:solidFill>
          <a:ln>
            <a:solidFill>
              <a:srgbClr val="FFC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1" name="Přímá spojovací čára 80"/>
          <p:cNvCxnSpPr/>
          <p:nvPr/>
        </p:nvCxnSpPr>
        <p:spPr>
          <a:xfrm rot="10800000" flipH="1">
            <a:off x="3325800" y="3922713"/>
            <a:ext cx="2000264" cy="9524"/>
          </a:xfrm>
          <a:prstGeom prst="line">
            <a:avLst/>
          </a:prstGeom>
          <a:ln w="38100">
            <a:solidFill>
              <a:srgbClr val="2B8C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Elipsa 82"/>
          <p:cNvSpPr/>
          <p:nvPr/>
        </p:nvSpPr>
        <p:spPr>
          <a:xfrm>
            <a:off x="1897040" y="2565391"/>
            <a:ext cx="214314" cy="214314"/>
          </a:xfrm>
          <a:prstGeom prst="ellipse">
            <a:avLst/>
          </a:prstGeom>
          <a:solidFill>
            <a:srgbClr val="F0B40A"/>
          </a:solidFill>
          <a:ln>
            <a:solidFill>
              <a:srgbClr val="FFC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4" name="Přímá spojovací čára 83"/>
          <p:cNvCxnSpPr/>
          <p:nvPr/>
        </p:nvCxnSpPr>
        <p:spPr>
          <a:xfrm>
            <a:off x="1968478" y="2708267"/>
            <a:ext cx="1928826" cy="26195"/>
          </a:xfrm>
          <a:prstGeom prst="line">
            <a:avLst/>
          </a:prstGeom>
          <a:ln w="38100">
            <a:solidFill>
              <a:srgbClr val="2B8C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Elipsa 84"/>
          <p:cNvSpPr/>
          <p:nvPr/>
        </p:nvSpPr>
        <p:spPr>
          <a:xfrm>
            <a:off x="2825734" y="3422647"/>
            <a:ext cx="214314" cy="214314"/>
          </a:xfrm>
          <a:prstGeom prst="ellipse">
            <a:avLst/>
          </a:prstGeom>
          <a:solidFill>
            <a:srgbClr val="F0B40A"/>
          </a:solidFill>
          <a:ln>
            <a:solidFill>
              <a:srgbClr val="FFC30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86" name="Přímá spojovací čára 85"/>
          <p:cNvCxnSpPr>
            <a:endCxn id="72" idx="5"/>
          </p:cNvCxnSpPr>
          <p:nvPr/>
        </p:nvCxnSpPr>
        <p:spPr>
          <a:xfrm>
            <a:off x="1968478" y="2636829"/>
            <a:ext cx="1968878" cy="1826002"/>
          </a:xfrm>
          <a:prstGeom prst="line">
            <a:avLst/>
          </a:prstGeom>
          <a:ln w="38100">
            <a:solidFill>
              <a:srgbClr val="2B8CC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Elipsa 88"/>
          <p:cNvSpPr/>
          <p:nvPr/>
        </p:nvSpPr>
        <p:spPr>
          <a:xfrm>
            <a:off x="4183056" y="2565391"/>
            <a:ext cx="214314" cy="214314"/>
          </a:xfrm>
          <a:prstGeom prst="ellipse">
            <a:avLst/>
          </a:prstGeom>
          <a:solidFill>
            <a:srgbClr val="FF0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963059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72" grpId="0" animBg="1"/>
      <p:bldP spid="75" grpId="0" animBg="1"/>
      <p:bldP spid="80" grpId="0" animBg="1"/>
      <p:bldP spid="83" grpId="0" animBg="1"/>
      <p:bldP spid="85" grpId="0" animBg="1"/>
      <p:bldP spid="8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Robot RST</a:t>
            </a:r>
            <a:endParaRPr lang="cs-CZ" dirty="0"/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5326064" y="1922449"/>
            <a:ext cx="4143404" cy="4830512"/>
          </a:xfrm>
        </p:spPr>
        <p:txBody>
          <a:bodyPr>
            <a:normAutofit fontScale="85000" lnSpcReduction="10000"/>
          </a:bodyPr>
          <a:lstStyle/>
          <a:p>
            <a:pPr marL="361950" indent="-361950"/>
            <a:r>
              <a:rPr lang="cs-CZ" dirty="0" smtClean="0"/>
              <a:t>Do křížovky doplňujeme pouze slova obsahující hlásky </a:t>
            </a:r>
            <a:r>
              <a:rPr lang="cs-CZ" dirty="0" smtClean="0">
                <a:solidFill>
                  <a:srgbClr val="F0B40A"/>
                </a:solidFill>
              </a:rPr>
              <a:t>R, S, T</a:t>
            </a:r>
            <a:r>
              <a:rPr lang="cs-CZ" dirty="0" smtClean="0"/>
              <a:t> a libovolné samohlásky.</a:t>
            </a:r>
          </a:p>
          <a:p>
            <a:pPr marL="361950" indent="-361950"/>
            <a:r>
              <a:rPr lang="cs-CZ" dirty="0" smtClean="0"/>
              <a:t>Doplňujeme podstatná jména v 1. pádu  jednotného čísla. </a:t>
            </a:r>
          </a:p>
          <a:p>
            <a:pPr marL="361950" indent="-361950"/>
            <a:r>
              <a:rPr lang="cs-CZ" dirty="0" smtClean="0"/>
              <a:t>Bodování:</a:t>
            </a:r>
          </a:p>
          <a:p>
            <a:pPr lvl="1"/>
            <a:r>
              <a:rPr lang="cs-CZ" dirty="0" smtClean="0"/>
              <a:t>Samohláska	0</a:t>
            </a:r>
          </a:p>
          <a:p>
            <a:pPr lvl="1"/>
            <a:r>
              <a:rPr lang="cs-CZ" dirty="0" smtClean="0"/>
              <a:t>Hláska		1</a:t>
            </a:r>
          </a:p>
          <a:p>
            <a:pPr lvl="1"/>
            <a:r>
              <a:rPr lang="cs-CZ" dirty="0" smtClean="0"/>
              <a:t>Hláska v kříži	2</a:t>
            </a:r>
            <a:endParaRPr lang="cs-CZ" dirty="0"/>
          </a:p>
        </p:txBody>
      </p:sp>
      <p:pic>
        <p:nvPicPr>
          <p:cNvPr id="120836" name="Obrázek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1" t="6972" r="4239" b="4182"/>
          <a:stretch>
            <a:fillRect/>
          </a:stretch>
        </p:blipFill>
        <p:spPr bwMode="auto">
          <a:xfrm>
            <a:off x="682594" y="1708135"/>
            <a:ext cx="4303167" cy="5499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039916" y="1993887"/>
            <a:ext cx="357190" cy="1345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400" b="1" dirty="0" smtClean="0">
                <a:solidFill>
                  <a:srgbClr val="00B0EE"/>
                </a:solidFill>
              </a:rPr>
              <a:t>SRST</a:t>
            </a:r>
            <a:endParaRPr lang="cs-CZ" sz="1400" b="1" dirty="0">
              <a:solidFill>
                <a:srgbClr val="00B0EE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54164" y="2922581"/>
            <a:ext cx="221457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400" b="1" dirty="0" smtClean="0">
                <a:solidFill>
                  <a:srgbClr val="00B0EE"/>
                </a:solidFill>
              </a:rPr>
              <a:t>S          A    R   O    S    T</a:t>
            </a:r>
            <a:endParaRPr lang="cs-CZ" sz="1400" b="1" dirty="0">
              <a:solidFill>
                <a:srgbClr val="00B0EE"/>
              </a:solidFill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2039916" y="2994019"/>
            <a:ext cx="3929099" cy="3214716"/>
            <a:chOff x="2039916" y="2994019"/>
            <a:chExt cx="3929099" cy="3214716"/>
          </a:xfrm>
        </p:grpSpPr>
        <p:sp>
          <p:nvSpPr>
            <p:cNvPr id="8" name="Elipsa 7"/>
            <p:cNvSpPr/>
            <p:nvPr/>
          </p:nvSpPr>
          <p:spPr>
            <a:xfrm>
              <a:off x="2039916" y="2994019"/>
              <a:ext cx="357190" cy="357191"/>
            </a:xfrm>
            <a:prstGeom prst="ellipse">
              <a:avLst/>
            </a:prstGeom>
            <a:noFill/>
            <a:ln w="57150">
              <a:solidFill>
                <a:srgbClr val="F0B40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1" name="Přímá spojovací šipka 10"/>
            <p:cNvCxnSpPr>
              <a:endCxn id="8" idx="5"/>
            </p:cNvCxnSpPr>
            <p:nvPr/>
          </p:nvCxnSpPr>
          <p:spPr>
            <a:xfrm rot="10800000">
              <a:off x="2344797" y="3298901"/>
              <a:ext cx="3624218" cy="2909834"/>
            </a:xfrm>
            <a:prstGeom prst="straightConnector1">
              <a:avLst/>
            </a:prstGeom>
            <a:ln w="57150">
              <a:solidFill>
                <a:srgbClr val="F0B40A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264424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Aktivizace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Škrtněte pět písmen, aby vám zbylo jedno slovo:</a:t>
            </a:r>
          </a:p>
          <a:p>
            <a:pPr>
              <a:buNone/>
            </a:pPr>
            <a:r>
              <a:rPr lang="cs-CZ" dirty="0" smtClean="0"/>
              <a:t> </a:t>
            </a:r>
          </a:p>
          <a:p>
            <a:pPr algn="ctr">
              <a:buNone/>
            </a:pPr>
            <a:r>
              <a:rPr lang="cs-CZ" sz="4000" b="1" dirty="0" smtClean="0"/>
              <a:t>J E P D N Ě O T S P L O Í V S M O E N</a:t>
            </a:r>
            <a:endParaRPr lang="cs-CZ" sz="4000" dirty="0" smtClean="0"/>
          </a:p>
          <a:p>
            <a:pPr algn="ctr">
              <a:buNone/>
            </a:pPr>
            <a:endParaRPr lang="cs-CZ" sz="4000" b="1" dirty="0" smtClean="0">
              <a:solidFill>
                <a:srgbClr val="FF9900"/>
              </a:solidFill>
            </a:endParaRPr>
          </a:p>
          <a:p>
            <a:pPr algn="ctr">
              <a:buNone/>
            </a:pPr>
            <a:r>
              <a:rPr lang="cs-CZ" sz="4000" b="1" dirty="0" smtClean="0">
                <a:solidFill>
                  <a:srgbClr val="FF9900"/>
                </a:solidFill>
              </a:rPr>
              <a:t>J E</a:t>
            </a:r>
            <a:r>
              <a:rPr lang="cs-CZ" sz="4000" b="1" dirty="0" smtClean="0"/>
              <a:t> </a:t>
            </a:r>
            <a:r>
              <a:rPr lang="cs-CZ" sz="4000" b="1" strike="dblStrike" dirty="0" smtClean="0"/>
              <a:t>P</a:t>
            </a:r>
            <a:r>
              <a:rPr lang="cs-CZ" sz="4000" b="1" dirty="0" smtClean="0"/>
              <a:t> </a:t>
            </a:r>
            <a:r>
              <a:rPr lang="cs-CZ" sz="4000" b="1" dirty="0" smtClean="0">
                <a:solidFill>
                  <a:srgbClr val="FF9900"/>
                </a:solidFill>
              </a:rPr>
              <a:t>D N</a:t>
            </a:r>
            <a:r>
              <a:rPr lang="cs-CZ" sz="4000" b="1" dirty="0" smtClean="0"/>
              <a:t> </a:t>
            </a:r>
            <a:r>
              <a:rPr lang="cs-CZ" sz="4000" b="1" strike="dblStrike" dirty="0" smtClean="0"/>
              <a:t>Ě</a:t>
            </a:r>
            <a:r>
              <a:rPr lang="cs-CZ" sz="4000" b="1" dirty="0" smtClean="0"/>
              <a:t> </a:t>
            </a:r>
            <a:r>
              <a:rPr lang="cs-CZ" sz="4000" b="1" dirty="0" smtClean="0">
                <a:solidFill>
                  <a:srgbClr val="FF9900"/>
                </a:solidFill>
              </a:rPr>
              <a:t>O</a:t>
            </a:r>
            <a:r>
              <a:rPr lang="cs-CZ" sz="4000" b="1" dirty="0" smtClean="0"/>
              <a:t> </a:t>
            </a:r>
            <a:r>
              <a:rPr lang="cs-CZ" sz="4000" b="1" strike="dblStrike" dirty="0" smtClean="0"/>
              <a:t>T</a:t>
            </a:r>
            <a:r>
              <a:rPr lang="cs-CZ" sz="4000" b="1" dirty="0" smtClean="0"/>
              <a:t> </a:t>
            </a:r>
            <a:r>
              <a:rPr lang="cs-CZ" sz="4000" b="1" dirty="0" smtClean="0">
                <a:solidFill>
                  <a:srgbClr val="FF9900"/>
                </a:solidFill>
              </a:rPr>
              <a:t>S</a:t>
            </a:r>
            <a:r>
              <a:rPr lang="cs-CZ" sz="4000" b="1" dirty="0" smtClean="0"/>
              <a:t> </a:t>
            </a:r>
            <a:r>
              <a:rPr lang="cs-CZ" sz="4000" b="1" strike="dblStrike" dirty="0" smtClean="0"/>
              <a:t>P</a:t>
            </a:r>
            <a:r>
              <a:rPr lang="cs-CZ" sz="4000" b="1" dirty="0" smtClean="0"/>
              <a:t> </a:t>
            </a:r>
            <a:r>
              <a:rPr lang="cs-CZ" sz="4000" b="1" dirty="0" smtClean="0">
                <a:solidFill>
                  <a:srgbClr val="FF9900"/>
                </a:solidFill>
              </a:rPr>
              <a:t>L O</a:t>
            </a:r>
            <a:r>
              <a:rPr lang="cs-CZ" sz="4000" b="1" dirty="0" smtClean="0"/>
              <a:t> </a:t>
            </a:r>
            <a:r>
              <a:rPr lang="cs-CZ" sz="4000" b="1" strike="dblStrike" dirty="0" smtClean="0"/>
              <a:t>Í</a:t>
            </a:r>
            <a:r>
              <a:rPr lang="cs-CZ" sz="4000" b="1" dirty="0" smtClean="0"/>
              <a:t> </a:t>
            </a:r>
            <a:r>
              <a:rPr lang="cs-CZ" sz="4000" b="1" dirty="0" smtClean="0">
                <a:solidFill>
                  <a:srgbClr val="FF9900"/>
                </a:solidFill>
              </a:rPr>
              <a:t>V</a:t>
            </a:r>
            <a:r>
              <a:rPr lang="cs-CZ" sz="4000" b="1" dirty="0" smtClean="0"/>
              <a:t> </a:t>
            </a:r>
            <a:r>
              <a:rPr lang="cs-CZ" sz="4000" b="1" strike="dblStrike" dirty="0" smtClean="0"/>
              <a:t>S</a:t>
            </a:r>
            <a:r>
              <a:rPr lang="cs-CZ" sz="4000" b="1" dirty="0" smtClean="0"/>
              <a:t> </a:t>
            </a:r>
            <a:r>
              <a:rPr lang="cs-CZ" sz="4000" b="1" strike="dblStrike" dirty="0" smtClean="0"/>
              <a:t>M</a:t>
            </a:r>
            <a:r>
              <a:rPr lang="cs-CZ" sz="4000" b="1" dirty="0" smtClean="0"/>
              <a:t> </a:t>
            </a:r>
            <a:r>
              <a:rPr lang="cs-CZ" sz="4000" b="1" dirty="0" smtClean="0">
                <a:solidFill>
                  <a:srgbClr val="FF9900"/>
                </a:solidFill>
              </a:rPr>
              <a:t>O</a:t>
            </a:r>
            <a:r>
              <a:rPr lang="cs-CZ" sz="4000" b="1" dirty="0" smtClean="0"/>
              <a:t> </a:t>
            </a:r>
            <a:r>
              <a:rPr lang="cs-CZ" sz="4000" b="1" strike="dblStrike" dirty="0" smtClean="0"/>
              <a:t>E</a:t>
            </a:r>
            <a:r>
              <a:rPr lang="cs-CZ" sz="4000" b="1" dirty="0" smtClean="0"/>
              <a:t> </a:t>
            </a:r>
            <a:r>
              <a:rPr lang="cs-CZ" sz="4000" b="1" strike="dblStrike" dirty="0" smtClean="0"/>
              <a:t>N</a:t>
            </a:r>
          </a:p>
        </p:txBody>
      </p:sp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r>
              <a:rPr lang="cs-CZ" altLang="cs-CZ" dirty="0" smtClean="0"/>
              <a:t>6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0630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3065457"/>
            <a:ext cx="10080625" cy="4494218"/>
          </a:xfrm>
          <a:prstGeom prst="rect">
            <a:avLst/>
          </a:prstGeom>
          <a:solidFill>
            <a:srgbClr val="2B8CC7"/>
          </a:solidFill>
          <a:ln>
            <a:solidFill>
              <a:srgbClr val="2B8C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2317"/>
            <a:ext cx="10080625" cy="2143140"/>
          </a:xfrm>
        </p:spPr>
        <p:txBody>
          <a:bodyPr/>
          <a:lstStyle/>
          <a:p>
            <a:r>
              <a:rPr lang="cs-CZ" dirty="0" smtClean="0"/>
              <a:t>5. PODPŮRNÉ MECHANISMY, </a:t>
            </a:r>
            <a:br>
              <a:rPr lang="cs-CZ" dirty="0" smtClean="0"/>
            </a:br>
            <a:r>
              <a:rPr lang="cs-CZ" dirty="0" smtClean="0"/>
              <a:t>HODNOCENÍ A SEBEHODNOCENÍ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031" y="3779837"/>
            <a:ext cx="9072563" cy="297312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60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35088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>
                <a:sym typeface="Arial"/>
              </a:rPr>
              <a:t>Pozitivní posilování</a:t>
            </a:r>
            <a:endParaRPr lang="cs-CZ" dirty="0">
              <a:sym typeface="Arial"/>
            </a:endParaRPr>
          </a:p>
        </p:txBody>
      </p:sp>
      <p:sp>
        <p:nvSpPr>
          <p:cNvPr id="103427" name="Shape 15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mtClean="0">
                <a:sym typeface="Arial" panose="020B0604020202020204" pitchFamily="34" charset="0"/>
              </a:rPr>
              <a:t>Slovní pochvala žádoucího chování;</a:t>
            </a:r>
          </a:p>
          <a:p>
            <a:r>
              <a:rPr lang="cs-CZ" altLang="cs-CZ" smtClean="0">
                <a:sym typeface="Arial" panose="020B0604020202020204" pitchFamily="34" charset="0"/>
              </a:rPr>
              <a:t>razítka, samolepky, vzkazy od učitele;</a:t>
            </a:r>
          </a:p>
          <a:p>
            <a:r>
              <a:rPr lang="cs-CZ" altLang="cs-CZ" smtClean="0">
                <a:sym typeface="Arial" panose="020B0604020202020204" pitchFamily="34" charset="0"/>
              </a:rPr>
              <a:t>bonusy, dolary – dolar bazar;</a:t>
            </a:r>
          </a:p>
          <a:p>
            <a:r>
              <a:rPr lang="cs-CZ" altLang="cs-CZ" smtClean="0">
                <a:sym typeface="Arial" panose="020B0604020202020204" pitchFamily="34" charset="0"/>
              </a:rPr>
              <a:t>bodování denní, týdenní, celoroční;</a:t>
            </a:r>
          </a:p>
          <a:p>
            <a:r>
              <a:rPr lang="cs-CZ" altLang="cs-CZ" smtClean="0">
                <a:sym typeface="Arial" panose="020B0604020202020204" pitchFamily="34" charset="0"/>
              </a:rPr>
              <a:t>vybarvování či skládání obrázků;</a:t>
            </a:r>
          </a:p>
          <a:p>
            <a:r>
              <a:rPr lang="cs-CZ" altLang="cs-CZ" smtClean="0">
                <a:sym typeface="Arial" panose="020B0604020202020204" pitchFamily="34" charset="0"/>
              </a:rPr>
              <a:t>získávání série obrázků;</a:t>
            </a:r>
            <a:endParaRPr lang="cs-CZ" altLang="cs-CZ" smtClean="0">
              <a:sym typeface="Arial" panose="020B0604020202020204" pitchFamily="34" charset="0"/>
              <a:hlinkClick r:id="rId3"/>
            </a:endParaRPr>
          </a:p>
          <a:p>
            <a:r>
              <a:rPr lang="cs-CZ" altLang="cs-CZ" smtClean="0">
                <a:sym typeface="Arial" panose="020B0604020202020204" pitchFamily="34" charset="0"/>
              </a:rPr>
              <a:t>týdenní hodnocení v deníčku od učitele; </a:t>
            </a:r>
          </a:p>
          <a:p>
            <a:r>
              <a:rPr lang="cs-CZ" altLang="cs-CZ" smtClean="0">
                <a:sym typeface="Arial" panose="020B0604020202020204" pitchFamily="34" charset="0"/>
              </a:rPr>
              <a:t>zpovědníček.</a:t>
            </a:r>
          </a:p>
          <a:p>
            <a:endParaRPr lang="cs-CZ" altLang="cs-CZ" dirty="0" smtClean="0">
              <a:sym typeface="Arial" panose="020B0604020202020204" pitchFamily="34" charset="0"/>
            </a:endParaRPr>
          </a:p>
        </p:txBody>
      </p:sp>
      <p:sp>
        <p:nvSpPr>
          <p:cNvPr id="103428" name="Shape 151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fld id="{7DFADCC7-5FD3-442C-9F0C-7985725B360B}" type="slidenum">
              <a:rPr lang="cs-CZ" altLang="cs-CZ"/>
              <a:pPr/>
              <a:t>61</a:t>
            </a:fld>
            <a:r>
              <a:rPr lang="cs-CZ" altLang="cs-CZ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6484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Bodování</a:t>
            </a:r>
            <a:endParaRPr lang="cs-CZ" dirty="0"/>
          </a:p>
        </p:txBody>
      </p:sp>
      <p:pic>
        <p:nvPicPr>
          <p:cNvPr id="105475" name="Zástupný symbol pro obsah 7" descr="Bodování_raketoplány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3808" y="1691288"/>
            <a:ext cx="4272091" cy="5694632"/>
          </a:xfrm>
        </p:spPr>
      </p:pic>
      <p:sp>
        <p:nvSpPr>
          <p:cNvPr id="105476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fld id="{95FF4F5C-D3B9-45FF-A6ED-F561C27F853B}" type="slidenum">
              <a:rPr lang="cs-CZ" altLang="cs-CZ"/>
              <a:pPr/>
              <a:t>62</a:t>
            </a:fld>
            <a:endParaRPr lang="cs-CZ" altLang="cs-CZ"/>
          </a:p>
        </p:txBody>
      </p:sp>
      <p:pic>
        <p:nvPicPr>
          <p:cNvPr id="105477" name="Zástupný symbol pro obsah 8" descr="Strom_bodování.JPG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lum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6" r="5214"/>
          <a:stretch>
            <a:fillRect/>
          </a:stretch>
        </p:blipFill>
        <p:spPr>
          <a:xfrm>
            <a:off x="4896296" y="1691289"/>
            <a:ext cx="3847024" cy="5692672"/>
          </a:xfrm>
        </p:spPr>
      </p:pic>
    </p:spTree>
    <p:extLst>
      <p:ext uri="{BB962C8B-B14F-4D97-AF65-F5344CB8AC3E}">
        <p14:creationId xmlns:p14="http://schemas.microsoft.com/office/powerpoint/2010/main" val="166520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 dirty="0"/>
          </a:p>
        </p:txBody>
      </p:sp>
      <p:pic>
        <p:nvPicPr>
          <p:cNvPr id="106499" name="Zástupný symbol pro obsah 5" descr="Bodování2.JP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463" y="179388"/>
            <a:ext cx="4824412" cy="6913562"/>
          </a:xfrm>
        </p:spPr>
      </p:pic>
      <p:sp>
        <p:nvSpPr>
          <p:cNvPr id="106500" name="Zástupný symbol pro číslo snímku 4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EAE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77BB4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fld id="{58A4A690-1E19-4763-8101-33B8DB16DDFB}" type="slidenum">
              <a:rPr lang="cs-CZ" altLang="cs-CZ" sz="2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>
                  <a:srgbClr val="000000"/>
                </a:buClr>
                <a:buFont typeface="Wingdings" panose="05000000000000000000" pitchFamily="2" charset="2"/>
                <a:buNone/>
              </a:pPr>
              <a:t>63</a:t>
            </a:fld>
            <a:endParaRPr lang="cs-CZ" altLang="cs-CZ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0650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/>
          <a:stretch>
            <a:fillRect/>
          </a:stretch>
        </p:blipFill>
        <p:spPr>
          <a:xfrm>
            <a:off x="4968875" y="0"/>
            <a:ext cx="5111750" cy="3635375"/>
          </a:xfrm>
        </p:spPr>
      </p:pic>
      <p:pic>
        <p:nvPicPr>
          <p:cNvPr id="10650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" r="2644"/>
          <a:stretch>
            <a:fillRect/>
          </a:stretch>
        </p:blipFill>
        <p:spPr bwMode="auto">
          <a:xfrm>
            <a:off x="4967288" y="3635375"/>
            <a:ext cx="5113337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434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Motivace</a:t>
            </a:r>
            <a:endParaRPr lang="cs-CZ" dirty="0"/>
          </a:p>
        </p:txBody>
      </p:sp>
      <p:pic>
        <p:nvPicPr>
          <p:cNvPr id="10752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76" y="1795847"/>
            <a:ext cx="3888432" cy="5533989"/>
          </a:xfrm>
        </p:spPr>
      </p:pic>
      <p:sp>
        <p:nvSpPr>
          <p:cNvPr id="107522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fld id="{4EE278EB-CA51-4F25-B625-B7B0349D6368}" type="slidenum">
              <a:rPr lang="cs-CZ" altLang="cs-CZ"/>
              <a:pPr/>
              <a:t>64</a:t>
            </a:fld>
            <a:endParaRPr lang="cs-CZ" altLang="cs-CZ" dirty="0"/>
          </a:p>
        </p:txBody>
      </p:sp>
      <p:pic>
        <p:nvPicPr>
          <p:cNvPr id="107524" name="Picture 3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75897" y="317649"/>
            <a:ext cx="2576512" cy="3779837"/>
          </a:xfrm>
        </p:spPr>
      </p:pic>
      <p:pic>
        <p:nvPicPr>
          <p:cNvPr id="107525" name="Obrázek 7" descr="ČaJS (2)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60" t="67905" r="16233" b="11472"/>
          <a:stretch>
            <a:fillRect/>
          </a:stretch>
        </p:blipFill>
        <p:spPr bwMode="auto">
          <a:xfrm>
            <a:off x="4320232" y="4250208"/>
            <a:ext cx="4969124" cy="2788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ipsa 8"/>
          <p:cNvSpPr/>
          <p:nvPr/>
        </p:nvSpPr>
        <p:spPr>
          <a:xfrm>
            <a:off x="5040312" y="5652045"/>
            <a:ext cx="1655763" cy="864097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4629918" y="2174593"/>
            <a:ext cx="208823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400" dirty="0" err="1">
                <a:solidFill>
                  <a:schemeClr val="accent6">
                    <a:lumMod val="75000"/>
                  </a:schemeClr>
                </a:solidFill>
                <a:latin typeface="+mj-lt"/>
              </a:rPr>
              <a:t>Semaforky</a:t>
            </a:r>
            <a:endParaRPr lang="cs-CZ" sz="2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4824288" y="3635821"/>
            <a:ext cx="208823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„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Smajlíci</a:t>
            </a: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“</a:t>
            </a:r>
            <a:endParaRPr lang="cs-CZ" sz="24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0734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>
                <a:sym typeface="Arial"/>
              </a:rPr>
              <a:t>Signály beze slov</a:t>
            </a:r>
            <a:endParaRPr lang="cs-CZ" dirty="0"/>
          </a:p>
        </p:txBody>
      </p:sp>
      <p:sp>
        <p:nvSpPr>
          <p:cNvPr id="108547" name="Zástupný symbol pro obsah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>
                <a:sym typeface="Arial" panose="020B0604020202020204" pitchFamily="34" charset="0"/>
              </a:rPr>
              <a:t>Dohodnutá gesta</a:t>
            </a:r>
          </a:p>
          <a:p>
            <a:pPr lvl="1"/>
            <a:r>
              <a:rPr lang="cs-CZ" altLang="cs-CZ" smtClean="0">
                <a:sym typeface="Arial" panose="020B0604020202020204" pitchFamily="34" charset="0"/>
              </a:rPr>
              <a:t>Zdvižená paže</a:t>
            </a:r>
          </a:p>
          <a:p>
            <a:pPr lvl="1"/>
            <a:r>
              <a:rPr lang="cs-CZ" altLang="cs-CZ" smtClean="0">
                <a:sym typeface="Arial" panose="020B0604020202020204" pitchFamily="34" charset="0"/>
              </a:rPr>
              <a:t>Počítání na prstech do tří</a:t>
            </a:r>
          </a:p>
          <a:p>
            <a:endParaRPr lang="cs-CZ" altLang="cs-CZ" smtClean="0">
              <a:sym typeface="Arial" panose="020B0604020202020204" pitchFamily="34" charset="0"/>
            </a:endParaRPr>
          </a:p>
          <a:p>
            <a:r>
              <a:rPr lang="cs-CZ" altLang="cs-CZ" smtClean="0">
                <a:sym typeface="Arial" panose="020B0604020202020204" pitchFamily="34" charset="0"/>
              </a:rPr>
              <a:t>Karty pomoci</a:t>
            </a:r>
          </a:p>
          <a:p>
            <a:endParaRPr lang="cs-CZ" altLang="cs-CZ" smtClean="0">
              <a:sym typeface="Arial" panose="020B0604020202020204" pitchFamily="34" charset="0"/>
            </a:endParaRPr>
          </a:p>
          <a:p>
            <a:endParaRPr lang="cs-CZ" altLang="cs-CZ" smtClean="0">
              <a:sym typeface="Arial" panose="020B0604020202020204" pitchFamily="34" charset="0"/>
            </a:endParaRPr>
          </a:p>
          <a:p>
            <a:endParaRPr lang="cs-CZ" altLang="cs-CZ" dirty="0" smtClean="0"/>
          </a:p>
        </p:txBody>
      </p:sp>
      <p:sp>
        <p:nvSpPr>
          <p:cNvPr id="108548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fld id="{7A88E2FB-D775-4AF0-9FB9-D153A5F3A4AB}" type="slidenum">
              <a:rPr lang="cs-CZ" altLang="cs-CZ"/>
              <a:pPr/>
              <a:t>65</a:t>
            </a:fld>
            <a:endParaRPr lang="cs-CZ" altLang="cs-CZ" dirty="0"/>
          </a:p>
        </p:txBody>
      </p:sp>
      <p:pic>
        <p:nvPicPr>
          <p:cNvPr id="108549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864" y="5014824"/>
            <a:ext cx="5284788" cy="198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32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Sebehodnocení</a:t>
            </a:r>
            <a:endParaRPr lang="cs-CZ" dirty="0"/>
          </a:p>
        </p:txBody>
      </p:sp>
      <p:sp>
        <p:nvSpPr>
          <p:cNvPr id="98307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sz="2400" dirty="0" smtClean="0">
                <a:sym typeface="Arial" panose="020B0604020202020204" pitchFamily="34" charset="0"/>
              </a:rPr>
              <a:t>Verbální</a:t>
            </a:r>
          </a:p>
          <a:p>
            <a:pPr lvl="1"/>
            <a:r>
              <a:rPr lang="cs-CZ" altLang="cs-CZ" sz="2000" dirty="0" smtClean="0">
                <a:sym typeface="Arial" panose="020B0604020202020204" pitchFamily="34" charset="0"/>
              </a:rPr>
              <a:t>ústní, písemné</a:t>
            </a:r>
            <a:endParaRPr lang="cs-CZ" altLang="cs-CZ" sz="2000" dirty="0" smtClean="0">
              <a:sym typeface="Arial" panose="020B0604020202020204" pitchFamily="34" charset="0"/>
              <a:hlinkClick r:id="rId3"/>
            </a:endParaRPr>
          </a:p>
          <a:p>
            <a:r>
              <a:rPr lang="cs-CZ" altLang="cs-CZ" sz="2400" dirty="0" smtClean="0">
                <a:sym typeface="Arial" panose="020B0604020202020204" pitchFamily="34" charset="0"/>
              </a:rPr>
              <a:t>Nonverbální</a:t>
            </a:r>
          </a:p>
          <a:p>
            <a:pPr lvl="1"/>
            <a:r>
              <a:rPr lang="cs-CZ" altLang="cs-CZ" sz="2000" dirty="0" smtClean="0"/>
              <a:t>prsty na ruce </a:t>
            </a:r>
            <a:r>
              <a:rPr lang="cs-CZ" altLang="cs-CZ" sz="2000" dirty="0" smtClean="0">
                <a:sym typeface="Wingdings" panose="05000000000000000000" pitchFamily="2" charset="2"/>
              </a:rPr>
              <a:t></a:t>
            </a:r>
            <a:endParaRPr lang="cs-CZ" altLang="cs-CZ" sz="2000" dirty="0" smtClean="0"/>
          </a:p>
          <a:p>
            <a:pPr lvl="1"/>
            <a:r>
              <a:rPr lang="cs-CZ" altLang="cs-CZ" sz="2000" dirty="0" smtClean="0"/>
              <a:t>předpažení v prostoru – ruce umístí do polohy nad hlavu, před sebe, ke kolenům </a:t>
            </a:r>
          </a:p>
          <a:p>
            <a:pPr lvl="1"/>
            <a:r>
              <a:rPr lang="cs-CZ" altLang="cs-CZ" sz="2000" dirty="0" smtClean="0"/>
              <a:t>počet kroků – všichni startují na čáře a počtem kroků (1 – 5) vyjádří míru spokojenosti, osvojení učiva apod. </a:t>
            </a:r>
          </a:p>
          <a:p>
            <a:pPr lvl="1"/>
            <a:r>
              <a:rPr lang="cs-CZ" altLang="cs-CZ" sz="2000" dirty="0" smtClean="0"/>
              <a:t>změna polohy těla – stoj (nejvyšší míra), klek (střední úroveň), sed (nespokojenost) </a:t>
            </a:r>
          </a:p>
          <a:p>
            <a:pPr lvl="1"/>
            <a:r>
              <a:rPr lang="cs-CZ" altLang="cs-CZ" sz="2000" dirty="0" smtClean="0"/>
              <a:t>zdůrazněný výraz v obličeji (úsměv, úškleb, smutná tvář...) </a:t>
            </a:r>
          </a:p>
          <a:p>
            <a:r>
              <a:rPr lang="cs-CZ" altLang="cs-CZ" sz="2400" dirty="0" smtClean="0">
                <a:sym typeface="Arial" panose="020B0604020202020204" pitchFamily="34" charset="0"/>
              </a:rPr>
              <a:t>Číselné</a:t>
            </a:r>
          </a:p>
          <a:p>
            <a:pPr lvl="1"/>
            <a:r>
              <a:rPr lang="cs-CZ" altLang="cs-CZ" sz="2000" dirty="0" smtClean="0">
                <a:sym typeface="Arial" panose="020B0604020202020204" pitchFamily="34" charset="0"/>
              </a:rPr>
              <a:t>škály, procenta, body, klasifikační stupnice</a:t>
            </a:r>
            <a:endParaRPr lang="cs-CZ" altLang="cs-CZ" sz="2000" dirty="0" smtClean="0">
              <a:sym typeface="Arial" panose="020B0604020202020204" pitchFamily="34" charset="0"/>
              <a:hlinkClick r:id="rId4"/>
            </a:endParaRPr>
          </a:p>
          <a:p>
            <a:r>
              <a:rPr lang="cs-CZ" altLang="cs-CZ" sz="2400" dirty="0" smtClean="0">
                <a:sym typeface="Arial" panose="020B0604020202020204" pitchFamily="34" charset="0"/>
              </a:rPr>
              <a:t>Grafické</a:t>
            </a:r>
          </a:p>
          <a:p>
            <a:pPr lvl="1"/>
            <a:r>
              <a:rPr lang="cs-CZ" altLang="cs-CZ" sz="2000" dirty="0" smtClean="0">
                <a:sym typeface="Arial" panose="020B0604020202020204" pitchFamily="34" charset="0"/>
              </a:rPr>
              <a:t>obrázky (</a:t>
            </a:r>
            <a:r>
              <a:rPr lang="cs-CZ" altLang="cs-CZ" sz="2000" dirty="0" err="1" smtClean="0">
                <a:sym typeface="Arial" panose="020B0604020202020204" pitchFamily="34" charset="0"/>
              </a:rPr>
              <a:t>smajlíci</a:t>
            </a:r>
            <a:r>
              <a:rPr lang="cs-CZ" altLang="cs-CZ" sz="2000" dirty="0" smtClean="0">
                <a:sym typeface="Arial" panose="020B0604020202020204" pitchFamily="34" charset="0"/>
              </a:rPr>
              <a:t>, </a:t>
            </a:r>
            <a:r>
              <a:rPr lang="cs-CZ" altLang="cs-CZ" sz="2000" dirty="0" err="1" smtClean="0">
                <a:sym typeface="Arial" panose="020B0604020202020204" pitchFamily="34" charset="0"/>
              </a:rPr>
              <a:t>emotikony</a:t>
            </a:r>
            <a:r>
              <a:rPr lang="cs-CZ" altLang="cs-CZ" sz="2000" dirty="0" smtClean="0">
                <a:sym typeface="Arial" panose="020B0604020202020204" pitchFamily="34" charset="0"/>
              </a:rPr>
              <a:t>), symboly, barvy</a:t>
            </a:r>
          </a:p>
          <a:p>
            <a:pPr lvl="1"/>
            <a:endParaRPr lang="cs-CZ" altLang="cs-CZ" sz="2000" dirty="0" smtClean="0">
              <a:sym typeface="Arial" panose="020B0604020202020204" pitchFamily="34" charset="0"/>
            </a:endParaRPr>
          </a:p>
        </p:txBody>
      </p:sp>
      <p:sp>
        <p:nvSpPr>
          <p:cNvPr id="77828" name="Zástupný symbol pro číslo snímku 3"/>
          <p:cNvSpPr>
            <a:spLocks noGrp="1"/>
          </p:cNvSpPr>
          <p:nvPr>
            <p:ph type="sldNum" sz="quarter" idx="4294967295"/>
          </p:nvPr>
        </p:nvSpPr>
        <p:spPr>
          <a:xfrm>
            <a:off x="9405938" y="6226175"/>
            <a:ext cx="604837" cy="438150"/>
          </a:xfrm>
          <a:prstGeom prst="bracketPair">
            <a:avLst>
              <a:gd name="adj" fmla="val 17949"/>
            </a:avLst>
          </a:prstGeom>
        </p:spPr>
        <p:txBody>
          <a:bodyPr/>
          <a:lstStyle>
            <a:lvl1pPr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 marL="742950" indent="-28575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 marL="11430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 marL="16002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 marL="2057400" indent="-228600" eaLnBrk="0" hangingPunct="0"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7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fld id="{F0AD785D-D737-4F19-BE63-17569D1BCD24}" type="slidenum">
              <a:rPr lang="cs-CZ" altLang="cs-CZ" smtClean="0"/>
              <a:pPr/>
              <a:t>66</a:t>
            </a:fld>
            <a:endParaRPr lang="cs-CZ" altLang="cs-CZ"/>
          </a:p>
        </p:txBody>
      </p:sp>
      <p:sp>
        <p:nvSpPr>
          <p:cNvPr id="8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r>
              <a:rPr lang="cs-CZ" altLang="cs-CZ" dirty="0" smtClean="0"/>
              <a:t>67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01061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pic>
        <p:nvPicPr>
          <p:cNvPr id="100355" name="Zástupný symbol pro obsah 4" descr="Lenino sebehodnocení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5149850" cy="7559675"/>
          </a:xfrm>
        </p:spPr>
      </p:pic>
      <p:sp>
        <p:nvSpPr>
          <p:cNvPr id="100356" name="Zástupný symbol pro číslo snímku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05938" y="6226175"/>
            <a:ext cx="604837" cy="438150"/>
          </a:xfrm>
          <a:prstGeom prst="bracketPair">
            <a:avLst>
              <a:gd name="adj" fmla="val 17949"/>
            </a:avLst>
          </a:prstGeom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EAE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77BB4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fld id="{E90F84E7-5F74-45E1-8C26-4543BDA523D3}" type="slidenum">
              <a:rPr lang="cs-CZ" altLang="cs-CZ" sz="2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>
                  <a:srgbClr val="000000"/>
                </a:buClr>
                <a:buFont typeface="Wingdings" panose="05000000000000000000" pitchFamily="2" charset="2"/>
                <a:buNone/>
              </a:pPr>
              <a:t>67</a:t>
            </a:fld>
            <a:endParaRPr lang="cs-CZ" altLang="cs-CZ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00357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075" y="0"/>
            <a:ext cx="5048250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53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101379" name="Zástupný symbol pro číslo snímku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405938" y="6226175"/>
            <a:ext cx="604837" cy="438150"/>
          </a:xfrm>
          <a:prstGeom prst="bracketPair">
            <a:avLst>
              <a:gd name="adj" fmla="val 17949"/>
            </a:avLst>
          </a:prstGeom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EAE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77BB4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fld id="{2609FB13-F2C0-4D77-821C-EEA80EA4E739}" type="slidenum">
              <a:rPr lang="cs-CZ" altLang="cs-CZ" sz="2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>
                  <a:srgbClr val="000000"/>
                </a:buClr>
                <a:buFont typeface="Wingdings" panose="05000000000000000000" pitchFamily="2" charset="2"/>
                <a:buNone/>
              </a:pPr>
              <a:t>68</a:t>
            </a:fld>
            <a:endParaRPr lang="cs-CZ" altLang="cs-CZ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0138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4" t="7710" r="14281" b="5434"/>
          <a:stretch>
            <a:fillRect/>
          </a:stretch>
        </p:blipFill>
        <p:spPr>
          <a:xfrm>
            <a:off x="0" y="0"/>
            <a:ext cx="10080625" cy="7559675"/>
          </a:xfrm>
        </p:spPr>
      </p:pic>
    </p:spTree>
    <p:extLst>
      <p:ext uri="{BB962C8B-B14F-4D97-AF65-F5344CB8AC3E}">
        <p14:creationId xmlns:p14="http://schemas.microsoft.com/office/powerpoint/2010/main" val="27213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Zástupný symbol pro text 21"/>
          <p:cNvSpPr>
            <a:spLocks noGrp="1"/>
          </p:cNvSpPr>
          <p:nvPr>
            <p:ph type="body" idx="1"/>
          </p:nvPr>
        </p:nvSpPr>
        <p:spPr>
          <a:xfrm>
            <a:off x="431800" y="323850"/>
            <a:ext cx="4032250" cy="704850"/>
          </a:xfrm>
        </p:spPr>
        <p:txBody>
          <a:bodyPr>
            <a:normAutofit fontScale="92500" lnSpcReduction="10000"/>
          </a:bodyPr>
          <a:lstStyle/>
          <a:p>
            <a:pPr algn="l" defTabSz="447675">
              <a:spcBef>
                <a:spcPct val="0"/>
              </a:spcBef>
            </a:pPr>
            <a:r>
              <a:rPr lang="cs-CZ" altLang="cs-CZ" sz="2400" b="0" dirty="0" smtClean="0">
                <a:solidFill>
                  <a:srgbClr val="F0B40A"/>
                </a:solidFill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Sebehodnocení může být také krátkodobé.</a:t>
            </a:r>
          </a:p>
        </p:txBody>
      </p:sp>
      <p:sp>
        <p:nvSpPr>
          <p:cNvPr id="102403" name="Zástupný symbol pro obsah 11"/>
          <p:cNvSpPr>
            <a:spLocks noGrp="1"/>
          </p:cNvSpPr>
          <p:nvPr>
            <p:ph sz="half" idx="2"/>
          </p:nvPr>
        </p:nvSpPr>
        <p:spPr>
          <a:xfrm>
            <a:off x="503238" y="2397125"/>
            <a:ext cx="4032250" cy="4356100"/>
          </a:xfrm>
        </p:spPr>
        <p:txBody>
          <a:bodyPr/>
          <a:lstStyle/>
          <a:p>
            <a:pPr marL="88900" indent="0" eaLnBrk="1" hangingPunct="1">
              <a:buFont typeface="Arial" panose="020B0604020202020204" pitchFamily="34" charset="0"/>
              <a:buNone/>
            </a:pPr>
            <a:endParaRPr lang="cs-CZ" altLang="cs-CZ" smtClean="0"/>
          </a:p>
        </p:txBody>
      </p:sp>
      <p:sp>
        <p:nvSpPr>
          <p:cNvPr id="102404" name="Zástupný symbol pro text 22"/>
          <p:cNvSpPr>
            <a:spLocks noGrp="1"/>
          </p:cNvSpPr>
          <p:nvPr>
            <p:ph type="body" sz="quarter" idx="3"/>
          </p:nvPr>
        </p:nvSpPr>
        <p:spPr>
          <a:xfrm>
            <a:off x="4679950" y="323850"/>
            <a:ext cx="4032250" cy="704850"/>
          </a:xfrm>
        </p:spPr>
        <p:txBody>
          <a:bodyPr>
            <a:normAutofit fontScale="92500" lnSpcReduction="10000"/>
          </a:bodyPr>
          <a:lstStyle/>
          <a:p>
            <a:pPr algn="l" defTabSz="447675">
              <a:spcBef>
                <a:spcPct val="0"/>
              </a:spcBef>
            </a:pPr>
            <a:r>
              <a:rPr lang="cs-CZ" altLang="cs-CZ" sz="2400" b="0" dirty="0" smtClean="0">
                <a:solidFill>
                  <a:srgbClr val="F0B40A"/>
                </a:solidFill>
                <a:latin typeface="+mj-lt"/>
                <a:ea typeface="Lucida Sans Unicode" panose="020B0602030504020204" pitchFamily="34" charset="0"/>
                <a:cs typeface="Lucida Sans Unicode" panose="020B0602030504020204" pitchFamily="34" charset="0"/>
              </a:rPr>
              <a:t>Sebehodnocení je nedílnou součástí každé žákovy práce.</a:t>
            </a:r>
          </a:p>
        </p:txBody>
      </p:sp>
      <p:sp>
        <p:nvSpPr>
          <p:cNvPr id="102405" name="Zástupný symbol pro obsah 23"/>
          <p:cNvSpPr>
            <a:spLocks noGrp="1"/>
          </p:cNvSpPr>
          <p:nvPr>
            <p:ph sz="quarter" idx="4"/>
          </p:nvPr>
        </p:nvSpPr>
        <p:spPr>
          <a:xfrm>
            <a:off x="4872038" y="2397125"/>
            <a:ext cx="4032250" cy="4356100"/>
          </a:xfrm>
        </p:spPr>
        <p:txBody>
          <a:bodyPr/>
          <a:lstStyle/>
          <a:p>
            <a:pPr eaLnBrk="1" hangingPunct="1"/>
            <a:endParaRPr lang="cs-CZ" altLang="cs-CZ" smtClean="0"/>
          </a:p>
        </p:txBody>
      </p:sp>
      <p:sp>
        <p:nvSpPr>
          <p:cNvPr id="102406" name="Zástupný symbol pro číslo snímku 3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EAE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77BB4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fld id="{D04E71AA-A0CC-4765-BF8F-ADBE5C1BA2EC}" type="slidenum">
              <a:rPr lang="cs-CZ" altLang="cs-CZ" sz="2000" smtClean="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>
                  <a:srgbClr val="000000"/>
                </a:buClr>
                <a:buFont typeface="Wingdings" panose="05000000000000000000" pitchFamily="2" charset="2"/>
                <a:buNone/>
              </a:pPr>
              <a:t>69</a:t>
            </a:fld>
            <a:endParaRPr lang="cs-CZ" altLang="cs-CZ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0240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4284663"/>
            <a:ext cx="2736850" cy="2989262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116013"/>
            <a:ext cx="3889375" cy="3024187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09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"/>
          <a:stretch>
            <a:fillRect/>
          </a:stretch>
        </p:blipFill>
        <p:spPr bwMode="auto">
          <a:xfrm>
            <a:off x="4679950" y="1116013"/>
            <a:ext cx="4464050" cy="5934075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r>
              <a:rPr lang="cs-CZ" altLang="cs-CZ" dirty="0" smtClean="0">
                <a:solidFill>
                  <a:srgbClr val="2B8CC7"/>
                </a:solidFill>
              </a:rPr>
              <a:t>70</a:t>
            </a:r>
            <a:endParaRPr lang="cs-CZ" altLang="cs-CZ" dirty="0">
              <a:solidFill>
                <a:srgbClr val="2B8CC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2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Možné formy vzdělávání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031" y="2195661"/>
            <a:ext cx="9072563" cy="4759854"/>
          </a:xfrm>
        </p:spPr>
        <p:txBody>
          <a:bodyPr>
            <a:normAutofit fontScale="92500"/>
          </a:bodyPr>
          <a:lstStyle/>
          <a:p>
            <a:pPr lvl="1"/>
            <a:r>
              <a:rPr lang="cs-CZ" dirty="0" smtClean="0"/>
              <a:t>Individuální integrace nadaného žáka v běžné třídě </a:t>
            </a:r>
          </a:p>
          <a:p>
            <a:pPr lvl="1"/>
            <a:r>
              <a:rPr lang="cs-CZ" dirty="0" smtClean="0"/>
              <a:t>Jiné formy individuální výuky (</a:t>
            </a:r>
            <a:r>
              <a:rPr lang="cs-CZ" dirty="0" err="1" smtClean="0"/>
              <a:t>mentoring</a:t>
            </a:r>
            <a:r>
              <a:rPr lang="cs-CZ" dirty="0" smtClean="0"/>
              <a:t>, </a:t>
            </a:r>
            <a:r>
              <a:rPr lang="cs-CZ" dirty="0" err="1" smtClean="0"/>
              <a:t>tutoring</a:t>
            </a:r>
            <a:r>
              <a:rPr lang="cs-CZ" dirty="0" smtClean="0"/>
              <a:t>)</a:t>
            </a:r>
          </a:p>
          <a:p>
            <a:pPr lvl="1"/>
            <a:r>
              <a:rPr lang="cs-CZ" dirty="0" smtClean="0"/>
              <a:t>Třídy</a:t>
            </a:r>
            <a:r>
              <a:rPr lang="en-GB" dirty="0" smtClean="0"/>
              <a:t> se </a:t>
            </a:r>
            <a:r>
              <a:rPr lang="cs-CZ" dirty="0" smtClean="0"/>
              <a:t>skupinami, s vynětím</a:t>
            </a:r>
            <a:endParaRPr lang="en-GB" dirty="0" smtClean="0"/>
          </a:p>
          <a:p>
            <a:pPr lvl="1"/>
            <a:r>
              <a:rPr lang="cs-CZ" dirty="0" smtClean="0"/>
              <a:t>Integrace skupiny nadaných žáků v běžné třídě</a:t>
            </a:r>
          </a:p>
          <a:p>
            <a:pPr lvl="1"/>
            <a:r>
              <a:rPr lang="cs-CZ" dirty="0" smtClean="0"/>
              <a:t>Běžné třídy </a:t>
            </a:r>
            <a:r>
              <a:rPr lang="en-GB" dirty="0" smtClean="0"/>
              <a:t>s</a:t>
            </a:r>
            <a:r>
              <a:rPr lang="cs-CZ" dirty="0" smtClean="0"/>
              <a:t> nadstavbovými</a:t>
            </a:r>
            <a:r>
              <a:rPr lang="en-GB" dirty="0" smtClean="0"/>
              <a:t> </a:t>
            </a:r>
            <a:r>
              <a:rPr lang="cs-CZ" dirty="0" smtClean="0"/>
              <a:t>programy</a:t>
            </a:r>
            <a:r>
              <a:rPr lang="en-GB" dirty="0" smtClean="0"/>
              <a:t>, s </a:t>
            </a:r>
            <a:r>
              <a:rPr lang="cs-CZ" dirty="0" smtClean="0"/>
              <a:t>odbornými učiteli</a:t>
            </a:r>
            <a:r>
              <a:rPr lang="en-GB" dirty="0" smtClean="0"/>
              <a:t>, s </a:t>
            </a:r>
            <a:r>
              <a:rPr lang="cs-CZ" dirty="0" smtClean="0"/>
              <a:t>rozšířenými mimoškolními aktivitami</a:t>
            </a:r>
          </a:p>
          <a:p>
            <a:pPr lvl="1"/>
            <a:r>
              <a:rPr lang="cs-CZ" dirty="0" smtClean="0"/>
              <a:t>Třídy s rozšířenou výukou skupiny předmětů</a:t>
            </a:r>
          </a:p>
          <a:p>
            <a:pPr lvl="1"/>
            <a:r>
              <a:rPr lang="cs-CZ" dirty="0" smtClean="0"/>
              <a:t>Speciální škola (Open </a:t>
            </a:r>
            <a:r>
              <a:rPr lang="cs-CZ" dirty="0" err="1" smtClean="0"/>
              <a:t>Gate</a:t>
            </a:r>
            <a:r>
              <a:rPr lang="cs-CZ" dirty="0" smtClean="0"/>
              <a:t>, Mensa gymnázium)</a:t>
            </a:r>
          </a:p>
          <a:p>
            <a:pPr lvl="1"/>
            <a:r>
              <a:rPr lang="cs-CZ" dirty="0" smtClean="0"/>
              <a:t>Domácí výuka </a:t>
            </a:r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0C872E1-CB5F-498F-8942-FD1D9F4433D5}" type="slidenum">
              <a:rPr lang="cs-CZ" altLang="cs-CZ" smtClean="0"/>
              <a:pPr/>
              <a:t>7</a:t>
            </a:fld>
            <a:endParaRPr lang="cs-CZ" altLang="cs-CZ"/>
          </a:p>
        </p:txBody>
      </p:sp>
      <p:sp>
        <p:nvSpPr>
          <p:cNvPr id="7" name="Obdélník 6"/>
          <p:cNvSpPr/>
          <p:nvPr/>
        </p:nvSpPr>
        <p:spPr>
          <a:xfrm>
            <a:off x="74515" y="1688474"/>
            <a:ext cx="1439465" cy="3235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b="1" dirty="0">
                <a:solidFill>
                  <a:srgbClr val="4CA3D8"/>
                </a:solidFill>
              </a:rPr>
              <a:t>INTEGRACE</a:t>
            </a:r>
          </a:p>
        </p:txBody>
      </p:sp>
      <p:sp>
        <p:nvSpPr>
          <p:cNvPr id="8" name="Obdélník 7"/>
          <p:cNvSpPr/>
          <p:nvPr/>
        </p:nvSpPr>
        <p:spPr>
          <a:xfrm>
            <a:off x="74515" y="6839348"/>
            <a:ext cx="1655489" cy="4321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b="1" dirty="0">
                <a:solidFill>
                  <a:srgbClr val="4CA3D8"/>
                </a:solidFill>
              </a:rPr>
              <a:t>SEGREGACE</a:t>
            </a:r>
          </a:p>
        </p:txBody>
      </p:sp>
      <p:cxnSp>
        <p:nvCxnSpPr>
          <p:cNvPr id="10" name="Přímá spojovací šipka 9"/>
          <p:cNvCxnSpPr/>
          <p:nvPr/>
        </p:nvCxnSpPr>
        <p:spPr>
          <a:xfrm>
            <a:off x="647824" y="2063734"/>
            <a:ext cx="0" cy="4740439"/>
          </a:xfrm>
          <a:prstGeom prst="straightConnector1">
            <a:avLst/>
          </a:prstGeom>
          <a:ln>
            <a:solidFill>
              <a:srgbClr val="4CA3D8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87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>
                <a:solidFill>
                  <a:srgbClr val="FCB320"/>
                </a:solidFill>
              </a:rPr>
              <a:t>Slovní hodnocení</a:t>
            </a:r>
            <a:endParaRPr lang="cs-CZ" sz="4000" dirty="0">
              <a:solidFill>
                <a:srgbClr val="FCB32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  <a:defRPr/>
            </a:pPr>
            <a:endParaRPr lang="cs-CZ" sz="900" b="1" dirty="0" smtClean="0"/>
          </a:p>
          <a:p>
            <a:pPr lvl="1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294967295"/>
          </p:nvPr>
        </p:nvSpPr>
        <p:spPr>
          <a:xfrm>
            <a:off x="9405938" y="6226175"/>
            <a:ext cx="604837" cy="438150"/>
          </a:xfrm>
          <a:prstGeom prst="rect">
            <a:avLst/>
          </a:prstGeom>
        </p:spPr>
        <p:txBody>
          <a:bodyPr/>
          <a:lstStyle/>
          <a:p>
            <a:fld id="{6A72F3CB-36E4-4D45-8237-CA06F80D7345}" type="slidenum">
              <a:rPr lang="cs-CZ" smtClean="0"/>
              <a:pPr/>
              <a:t>70</a:t>
            </a:fld>
            <a:endParaRPr lang="cs-CZ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15216" y="179437"/>
            <a:ext cx="4965409" cy="7164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540" y="1907629"/>
            <a:ext cx="5274427" cy="36724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315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Had z písmene L</a:t>
            </a:r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5596" indent="0" algn="ctr">
              <a:lnSpc>
                <a:spcPct val="80000"/>
              </a:lnSpc>
              <a:buClr>
                <a:schemeClr val="accent1">
                  <a:lumMod val="75000"/>
                </a:schemeClr>
              </a:buClr>
              <a:buNone/>
            </a:pPr>
            <a:r>
              <a:rPr lang="cs-CZ" b="1" spc="200" dirty="0">
                <a:solidFill>
                  <a:srgbClr val="FCB320"/>
                </a:solidFill>
              </a:rPr>
              <a:t>L</a:t>
            </a:r>
            <a:r>
              <a:rPr lang="cs-CZ" spc="200" dirty="0"/>
              <a:t>oďka</a:t>
            </a:r>
          </a:p>
          <a:p>
            <a:pPr marL="75596" indent="0" algn="ctr">
              <a:lnSpc>
                <a:spcPct val="80000"/>
              </a:lnSpc>
              <a:buClr>
                <a:schemeClr val="accent1">
                  <a:lumMod val="75000"/>
                </a:schemeClr>
              </a:buClr>
              <a:buNone/>
            </a:pPr>
            <a:r>
              <a:rPr lang="cs-CZ" spc="200" dirty="0" err="1"/>
              <a:t>o</a:t>
            </a:r>
            <a:r>
              <a:rPr lang="cs-CZ" b="1" spc="200" dirty="0" err="1">
                <a:solidFill>
                  <a:srgbClr val="FCB320"/>
                </a:solidFill>
              </a:rPr>
              <a:t>L</a:t>
            </a:r>
            <a:r>
              <a:rPr lang="cs-CZ" spc="200" dirty="0" err="1"/>
              <a:t>ina</a:t>
            </a:r>
            <a:endParaRPr lang="cs-CZ" spc="200" dirty="0"/>
          </a:p>
          <a:p>
            <a:pPr marL="75596" indent="0" algn="ctr">
              <a:lnSpc>
                <a:spcPct val="80000"/>
              </a:lnSpc>
              <a:buClr>
                <a:schemeClr val="accent1">
                  <a:lumMod val="75000"/>
                </a:schemeClr>
              </a:buClr>
              <a:buNone/>
            </a:pPr>
            <a:r>
              <a:rPr lang="cs-CZ" spc="200" dirty="0" err="1"/>
              <a:t>pá</a:t>
            </a:r>
            <a:r>
              <a:rPr lang="cs-CZ" b="1" spc="200" dirty="0" err="1">
                <a:solidFill>
                  <a:srgbClr val="FCB320"/>
                </a:solidFill>
              </a:rPr>
              <a:t>L</a:t>
            </a:r>
            <a:r>
              <a:rPr lang="cs-CZ" spc="200" dirty="0" err="1"/>
              <a:t>ka</a:t>
            </a:r>
            <a:endParaRPr lang="cs-CZ" spc="200" dirty="0"/>
          </a:p>
          <a:p>
            <a:pPr marL="75596" indent="0" algn="ctr">
              <a:lnSpc>
                <a:spcPct val="80000"/>
              </a:lnSpc>
              <a:buClr>
                <a:schemeClr val="accent1">
                  <a:lumMod val="75000"/>
                </a:schemeClr>
              </a:buClr>
              <a:buNone/>
            </a:pPr>
            <a:r>
              <a:rPr lang="cs-CZ" spc="200" dirty="0" err="1"/>
              <a:t>ško</a:t>
            </a:r>
            <a:r>
              <a:rPr lang="cs-CZ" b="1" spc="200" dirty="0" err="1">
                <a:solidFill>
                  <a:srgbClr val="FCB320"/>
                </a:solidFill>
              </a:rPr>
              <a:t>L</a:t>
            </a:r>
            <a:r>
              <a:rPr lang="cs-CZ" spc="200" dirty="0" err="1"/>
              <a:t>a</a:t>
            </a:r>
            <a:endParaRPr lang="cs-CZ" spc="200" dirty="0"/>
          </a:p>
          <a:p>
            <a:pPr marL="75596" indent="0" algn="ctr">
              <a:lnSpc>
                <a:spcPct val="80000"/>
              </a:lnSpc>
              <a:buClr>
                <a:schemeClr val="accent1">
                  <a:lumMod val="75000"/>
                </a:schemeClr>
              </a:buClr>
              <a:buNone/>
            </a:pPr>
            <a:r>
              <a:rPr lang="cs-CZ" spc="200" dirty="0" err="1"/>
              <a:t>pená</a:t>
            </a:r>
            <a:r>
              <a:rPr lang="cs-CZ" b="1" spc="200" dirty="0" err="1">
                <a:solidFill>
                  <a:srgbClr val="FCB320"/>
                </a:solidFill>
              </a:rPr>
              <a:t>L</a:t>
            </a:r>
            <a:endParaRPr lang="cs-CZ" b="1" spc="200" dirty="0">
              <a:solidFill>
                <a:srgbClr val="FCB320"/>
              </a:solidFill>
            </a:endParaRPr>
          </a:p>
          <a:p>
            <a:pPr marL="75596" indent="0" algn="ctr">
              <a:lnSpc>
                <a:spcPct val="80000"/>
              </a:lnSpc>
              <a:buClr>
                <a:schemeClr val="accent1">
                  <a:lumMod val="75000"/>
                </a:schemeClr>
              </a:buClr>
              <a:buNone/>
            </a:pPr>
            <a:r>
              <a:rPr lang="cs-CZ" spc="200" dirty="0" err="1"/>
              <a:t>kůz</a:t>
            </a:r>
            <a:r>
              <a:rPr lang="cs-CZ" b="1" spc="200" dirty="0" err="1">
                <a:solidFill>
                  <a:srgbClr val="FCB320"/>
                </a:solidFill>
              </a:rPr>
              <a:t>L</a:t>
            </a:r>
            <a:r>
              <a:rPr lang="cs-CZ" spc="200" dirty="0" err="1"/>
              <a:t>e</a:t>
            </a:r>
            <a:endParaRPr lang="cs-CZ" spc="200" dirty="0"/>
          </a:p>
          <a:p>
            <a:pPr marL="75596" indent="0" algn="ctr">
              <a:lnSpc>
                <a:spcPct val="80000"/>
              </a:lnSpc>
              <a:buClr>
                <a:schemeClr val="accent1">
                  <a:lumMod val="75000"/>
                </a:schemeClr>
              </a:buClr>
              <a:buNone/>
            </a:pPr>
            <a:r>
              <a:rPr lang="cs-CZ" spc="200" dirty="0" err="1"/>
              <a:t>ba</a:t>
            </a:r>
            <a:r>
              <a:rPr lang="cs-CZ" b="1" spc="200" dirty="0" err="1">
                <a:solidFill>
                  <a:srgbClr val="FCB320"/>
                </a:solidFill>
              </a:rPr>
              <a:t>L</a:t>
            </a:r>
            <a:r>
              <a:rPr lang="cs-CZ" spc="200" dirty="0" err="1"/>
              <a:t>ík</a:t>
            </a:r>
            <a:endParaRPr lang="cs-CZ" spc="200" dirty="0"/>
          </a:p>
          <a:p>
            <a:pPr marL="75596" indent="0" algn="ctr">
              <a:lnSpc>
                <a:spcPct val="80000"/>
              </a:lnSpc>
              <a:buClr>
                <a:schemeClr val="accent1">
                  <a:lumMod val="75000"/>
                </a:schemeClr>
              </a:buClr>
              <a:buNone/>
            </a:pPr>
            <a:r>
              <a:rPr lang="cs-CZ" spc="200" dirty="0" err="1"/>
              <a:t>h</a:t>
            </a:r>
            <a:r>
              <a:rPr lang="cs-CZ" b="1" spc="200" dirty="0" err="1">
                <a:solidFill>
                  <a:srgbClr val="FCB320"/>
                </a:solidFill>
              </a:rPr>
              <a:t>L</a:t>
            </a:r>
            <a:r>
              <a:rPr lang="cs-CZ" spc="200" dirty="0" err="1"/>
              <a:t>asy</a:t>
            </a:r>
            <a:endParaRPr lang="cs-CZ" spc="200" dirty="0"/>
          </a:p>
          <a:p>
            <a:pPr marL="75596" indent="0" algn="ctr">
              <a:lnSpc>
                <a:spcPct val="80000"/>
              </a:lnSpc>
              <a:buClr>
                <a:schemeClr val="accent1">
                  <a:lumMod val="75000"/>
                </a:schemeClr>
              </a:buClr>
              <a:buNone/>
            </a:pPr>
            <a:r>
              <a:rPr lang="cs-CZ" b="1" spc="200" dirty="0">
                <a:solidFill>
                  <a:srgbClr val="FCB320"/>
                </a:solidFill>
              </a:rPr>
              <a:t>L</a:t>
            </a:r>
            <a:r>
              <a:rPr lang="cs-CZ" spc="200" dirty="0"/>
              <a:t>abuť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0C872E1-CB5F-498F-8942-FD1D9F4433D5}" type="slidenum">
              <a:rPr lang="cs-CZ" altLang="cs-CZ" smtClean="0"/>
              <a:pPr/>
              <a:t>71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052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Had z písmene 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/>
              <a:t>Nyní zkuste vytvořit svého hada:</a:t>
            </a:r>
          </a:p>
          <a:p>
            <a:pPr marL="3049588" indent="-15875">
              <a:buNone/>
            </a:pPr>
            <a:r>
              <a:rPr lang="cs-CZ" sz="2800" b="1" dirty="0" smtClean="0">
                <a:solidFill>
                  <a:srgbClr val="FCB320"/>
                </a:solidFill>
              </a:rPr>
              <a:t>	K </a:t>
            </a:r>
            <a:r>
              <a:rPr lang="cs-CZ" sz="2800" b="1" dirty="0" smtClean="0"/>
              <a:t>. . . .</a:t>
            </a:r>
          </a:p>
          <a:p>
            <a:pPr marL="3049588" indent="-15875">
              <a:buNone/>
            </a:pPr>
            <a:r>
              <a:rPr lang="cs-CZ" sz="2800" b="1" dirty="0" smtClean="0"/>
              <a:t>	. </a:t>
            </a:r>
            <a:r>
              <a:rPr lang="cs-CZ" sz="2800" b="1" dirty="0" smtClean="0">
                <a:solidFill>
                  <a:srgbClr val="FCB320"/>
                </a:solidFill>
              </a:rPr>
              <a:t>K</a:t>
            </a:r>
            <a:r>
              <a:rPr lang="cs-CZ" sz="2800" b="1" dirty="0" smtClean="0"/>
              <a:t> . . .</a:t>
            </a:r>
          </a:p>
          <a:p>
            <a:pPr marL="3049588" indent="-15875">
              <a:buNone/>
            </a:pPr>
            <a:r>
              <a:rPr lang="cs-CZ" sz="2800" b="1" dirty="0" smtClean="0"/>
              <a:t>. . </a:t>
            </a:r>
            <a:r>
              <a:rPr lang="cs-CZ" sz="2800" b="1" dirty="0" smtClean="0">
                <a:solidFill>
                  <a:srgbClr val="FCB320"/>
                </a:solidFill>
              </a:rPr>
              <a:t>K</a:t>
            </a:r>
            <a:r>
              <a:rPr lang="cs-CZ" sz="2800" b="1" dirty="0" smtClean="0"/>
              <a:t> . .</a:t>
            </a:r>
          </a:p>
          <a:p>
            <a:pPr marL="3049588" indent="-15875">
              <a:buNone/>
            </a:pPr>
            <a:r>
              <a:rPr lang="cs-CZ" sz="2800" b="1" dirty="0" smtClean="0"/>
              <a:t>. . . </a:t>
            </a:r>
            <a:r>
              <a:rPr lang="cs-CZ" sz="2800" b="1" dirty="0" smtClean="0">
                <a:solidFill>
                  <a:srgbClr val="FCB320"/>
                </a:solidFill>
              </a:rPr>
              <a:t>K</a:t>
            </a:r>
            <a:r>
              <a:rPr lang="cs-CZ" sz="2800" b="1" dirty="0" smtClean="0"/>
              <a:t> .</a:t>
            </a:r>
          </a:p>
          <a:p>
            <a:pPr marL="3049588" indent="-15875">
              <a:buNone/>
            </a:pPr>
            <a:r>
              <a:rPr lang="cs-CZ" sz="2800" b="1" dirty="0" smtClean="0"/>
              <a:t>. . . . </a:t>
            </a:r>
            <a:r>
              <a:rPr lang="cs-CZ" sz="2800" b="1" dirty="0" smtClean="0">
                <a:solidFill>
                  <a:srgbClr val="FCB320"/>
                </a:solidFill>
              </a:rPr>
              <a:t>K</a:t>
            </a:r>
          </a:p>
          <a:p>
            <a:pPr marL="3049588" indent="-15875">
              <a:buNone/>
            </a:pPr>
            <a:r>
              <a:rPr lang="cs-CZ" sz="2800" b="1" dirty="0" smtClean="0"/>
              <a:t>. . . </a:t>
            </a:r>
            <a:r>
              <a:rPr lang="cs-CZ" sz="2800" b="1" dirty="0" smtClean="0">
                <a:solidFill>
                  <a:srgbClr val="FCB320"/>
                </a:solidFill>
              </a:rPr>
              <a:t>K</a:t>
            </a:r>
            <a:r>
              <a:rPr lang="cs-CZ" sz="2800" b="1" dirty="0" smtClean="0"/>
              <a:t> .</a:t>
            </a:r>
          </a:p>
          <a:p>
            <a:pPr marL="3049588" indent="-15875">
              <a:buNone/>
            </a:pPr>
            <a:r>
              <a:rPr lang="cs-CZ" sz="2800" b="1" dirty="0" smtClean="0"/>
              <a:t>. . </a:t>
            </a:r>
            <a:r>
              <a:rPr lang="cs-CZ" sz="2800" b="1" dirty="0" smtClean="0">
                <a:solidFill>
                  <a:srgbClr val="FCB320"/>
                </a:solidFill>
              </a:rPr>
              <a:t>K</a:t>
            </a:r>
            <a:r>
              <a:rPr lang="cs-CZ" sz="2800" b="1" dirty="0" smtClean="0"/>
              <a:t> . .</a:t>
            </a:r>
          </a:p>
          <a:p>
            <a:pPr marL="3049588" indent="-15875">
              <a:buNone/>
            </a:pPr>
            <a:r>
              <a:rPr lang="cs-CZ" sz="2800" b="1" dirty="0" smtClean="0"/>
              <a:t>. </a:t>
            </a:r>
            <a:r>
              <a:rPr lang="cs-CZ" sz="2800" b="1" dirty="0" smtClean="0">
                <a:solidFill>
                  <a:srgbClr val="FCB320"/>
                </a:solidFill>
              </a:rPr>
              <a:t>K</a:t>
            </a:r>
            <a:r>
              <a:rPr lang="cs-CZ" sz="2800" b="1" dirty="0" smtClean="0"/>
              <a:t> . . .</a:t>
            </a:r>
          </a:p>
          <a:p>
            <a:pPr marL="3049588" indent="-15875">
              <a:buNone/>
            </a:pPr>
            <a:r>
              <a:rPr lang="cs-CZ" sz="2800" b="1" dirty="0" smtClean="0">
                <a:solidFill>
                  <a:srgbClr val="FCB320"/>
                </a:solidFill>
              </a:rPr>
              <a:t>K</a:t>
            </a:r>
            <a:r>
              <a:rPr lang="cs-CZ" sz="2800" b="1" dirty="0" smtClean="0"/>
              <a:t> . . . .</a:t>
            </a:r>
            <a:endParaRPr lang="cs-CZ" sz="2400" b="1" dirty="0" smtClean="0"/>
          </a:p>
          <a:p>
            <a:endParaRPr lang="cs-CZ" dirty="0"/>
          </a:p>
        </p:txBody>
      </p:sp>
      <p:sp>
        <p:nvSpPr>
          <p:cNvPr id="5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r>
              <a:rPr lang="cs-CZ" altLang="cs-CZ" dirty="0" smtClean="0"/>
              <a:t>73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427652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Matematický poker</a:t>
            </a:r>
            <a:endParaRPr lang="cs-CZ" dirty="0"/>
          </a:p>
        </p:txBody>
      </p:sp>
      <p:graphicFrame>
        <p:nvGraphicFramePr>
          <p:cNvPr id="5" name="Zástupný symbol pro obsah 4"/>
          <p:cNvGraphicFramePr>
            <a:graphicFrameLocks noGrp="1"/>
          </p:cNvGraphicFramePr>
          <p:nvPr>
            <p:ph idx="1"/>
          </p:nvPr>
        </p:nvGraphicFramePr>
        <p:xfrm>
          <a:off x="682594" y="2279639"/>
          <a:ext cx="3571900" cy="307183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14380"/>
                <a:gridCol w="714380"/>
                <a:gridCol w="714380"/>
                <a:gridCol w="714380"/>
                <a:gridCol w="714380"/>
              </a:tblGrid>
              <a:tr h="61436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1436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14367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14367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614367"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73</a:t>
            </a:fld>
            <a:endParaRPr lang="cs-CZ" alt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897436" y="2351077"/>
            <a:ext cx="42862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>
                <a:solidFill>
                  <a:srgbClr val="FFC000"/>
                </a:solidFill>
                <a:latin typeface="+mn-lt"/>
              </a:rPr>
              <a:t>BODOVÁNÍ</a:t>
            </a:r>
          </a:p>
          <a:p>
            <a:r>
              <a:rPr lang="cs-CZ" sz="2400" dirty="0" smtClean="0">
                <a:solidFill>
                  <a:srgbClr val="2B8CC7"/>
                </a:solidFill>
                <a:latin typeface="+mn-lt"/>
              </a:rPr>
              <a:t>Dvojice					10</a:t>
            </a:r>
          </a:p>
          <a:p>
            <a:r>
              <a:rPr lang="cs-CZ" sz="2400" dirty="0" smtClean="0">
                <a:solidFill>
                  <a:srgbClr val="2B8CC7"/>
                </a:solidFill>
                <a:latin typeface="+mn-lt"/>
              </a:rPr>
              <a:t>Trojice						40</a:t>
            </a:r>
          </a:p>
          <a:p>
            <a:r>
              <a:rPr lang="cs-CZ" sz="2400" dirty="0" smtClean="0">
                <a:solidFill>
                  <a:srgbClr val="2B8CC7"/>
                </a:solidFill>
                <a:latin typeface="+mn-lt"/>
              </a:rPr>
              <a:t>Postupka					80</a:t>
            </a:r>
          </a:p>
          <a:p>
            <a:r>
              <a:rPr lang="cs-CZ" sz="2400" dirty="0" smtClean="0">
                <a:solidFill>
                  <a:srgbClr val="2B8CC7"/>
                </a:solidFill>
                <a:latin typeface="+mn-lt"/>
              </a:rPr>
              <a:t>Poker (4 stejná čísla)		160</a:t>
            </a:r>
          </a:p>
          <a:p>
            <a:r>
              <a:rPr lang="cs-CZ" sz="2400" dirty="0" smtClean="0">
                <a:solidFill>
                  <a:srgbClr val="2B8CC7"/>
                </a:solidFill>
                <a:latin typeface="+mn-lt"/>
              </a:rPr>
              <a:t>Poker čtyř jedniček		200</a:t>
            </a:r>
          </a:p>
          <a:p>
            <a:r>
              <a:rPr lang="cs-CZ" sz="2400" dirty="0" smtClean="0">
                <a:solidFill>
                  <a:srgbClr val="2B8CC7"/>
                </a:solidFill>
                <a:latin typeface="+mn-lt"/>
              </a:rPr>
              <a:t>Třikrát 1 a dvakrát 13		100</a:t>
            </a:r>
          </a:p>
          <a:p>
            <a:endParaRPr lang="cs-CZ" dirty="0">
              <a:solidFill>
                <a:srgbClr val="2B8CC7"/>
              </a:solidFill>
              <a:latin typeface="+mn-lt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82594" y="5637225"/>
            <a:ext cx="828680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i="1" dirty="0" smtClean="0">
                <a:solidFill>
                  <a:srgbClr val="00B0EE"/>
                </a:solidFill>
                <a:latin typeface="+mn-lt"/>
              </a:rPr>
              <a:t>Učitel postupně losuje 25 čísel z celkových 52 (čísla 1 – 13, vždy po 4 kusech), žáci si je ihned zapisují do tabulky.</a:t>
            </a:r>
          </a:p>
          <a:p>
            <a:endParaRPr lang="cs-CZ" dirty="0">
              <a:solidFill>
                <a:srgbClr val="2B8CC7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3065457"/>
            <a:ext cx="10080625" cy="4494218"/>
          </a:xfrm>
          <a:prstGeom prst="rect">
            <a:avLst/>
          </a:prstGeom>
          <a:solidFill>
            <a:srgbClr val="2B8CC7"/>
          </a:solidFill>
          <a:ln>
            <a:solidFill>
              <a:srgbClr val="2B8C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22317"/>
            <a:ext cx="10080625" cy="2143140"/>
          </a:xfrm>
        </p:spPr>
        <p:txBody>
          <a:bodyPr/>
          <a:lstStyle/>
          <a:p>
            <a:r>
              <a:rPr lang="cs-CZ" dirty="0" smtClean="0"/>
              <a:t>6. EMOČNÍ A SOCIÁLNÍ PATOLOGIE MIND, </a:t>
            </a:r>
            <a:br>
              <a:rPr lang="cs-CZ" dirty="0" smtClean="0"/>
            </a:br>
            <a:r>
              <a:rPr lang="cs-CZ" dirty="0" smtClean="0"/>
              <a:t>PRÁCE SE TŘÍDOU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4031" y="3779837"/>
            <a:ext cx="9072563" cy="2973124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74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70967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Nejčastější problémy</a:t>
            </a:r>
            <a:endParaRPr lang="cs-CZ" dirty="0"/>
          </a:p>
        </p:txBody>
      </p:sp>
      <p:sp>
        <p:nvSpPr>
          <p:cNvPr id="124931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b="1" dirty="0" smtClean="0"/>
              <a:t>Perfekcionismus </a:t>
            </a:r>
          </a:p>
          <a:p>
            <a:pPr lvl="1"/>
            <a:r>
              <a:rPr lang="cs-CZ" altLang="cs-CZ" dirty="0" smtClean="0"/>
              <a:t>rozsáhlá sebekritika, dětská existenciální deprese, sebevražedné sklony, pocity viny, vyhýbání se riskování;</a:t>
            </a:r>
          </a:p>
          <a:p>
            <a:r>
              <a:rPr lang="cs-CZ" altLang="cs-CZ" b="1" dirty="0" smtClean="0"/>
              <a:t>nesoustředěnost</a:t>
            </a:r>
            <a:r>
              <a:rPr lang="cs-CZ" altLang="cs-CZ" dirty="0" smtClean="0"/>
              <a:t> (tzv. „denní snění“);</a:t>
            </a:r>
          </a:p>
          <a:p>
            <a:r>
              <a:rPr lang="cs-CZ" altLang="cs-CZ" b="1" dirty="0" err="1" smtClean="0"/>
              <a:t>podvýkonnost</a:t>
            </a:r>
            <a:r>
              <a:rPr lang="cs-CZ" altLang="cs-CZ" dirty="0" smtClean="0"/>
              <a:t> (</a:t>
            </a:r>
            <a:r>
              <a:rPr lang="cs-CZ" altLang="cs-CZ" dirty="0" err="1" smtClean="0"/>
              <a:t>underachievement</a:t>
            </a:r>
            <a:r>
              <a:rPr lang="cs-CZ" altLang="cs-CZ" dirty="0" smtClean="0"/>
              <a:t>), úsilí ≠ úspěch;</a:t>
            </a:r>
          </a:p>
          <a:p>
            <a:r>
              <a:rPr lang="cs-CZ" altLang="cs-CZ" b="1" dirty="0" smtClean="0"/>
              <a:t>hyperaktivita</a:t>
            </a:r>
            <a:r>
              <a:rPr lang="cs-CZ" altLang="cs-CZ" dirty="0" smtClean="0"/>
              <a:t> (motorická, verbální) či </a:t>
            </a:r>
            <a:r>
              <a:rPr lang="cs-CZ" altLang="cs-CZ" b="1" dirty="0" smtClean="0"/>
              <a:t>impulzivita</a:t>
            </a:r>
            <a:r>
              <a:rPr lang="cs-CZ" altLang="cs-CZ" dirty="0" smtClean="0"/>
              <a:t>;</a:t>
            </a:r>
          </a:p>
          <a:p>
            <a:r>
              <a:rPr lang="cs-CZ" altLang="cs-CZ" dirty="0" smtClean="0"/>
              <a:t>výskyt </a:t>
            </a:r>
            <a:r>
              <a:rPr lang="cs-CZ" altLang="cs-CZ" b="1" dirty="0" smtClean="0"/>
              <a:t>specifických poruch učení</a:t>
            </a:r>
            <a:r>
              <a:rPr lang="cs-CZ" altLang="cs-CZ" dirty="0" smtClean="0"/>
              <a:t>;</a:t>
            </a:r>
          </a:p>
          <a:p>
            <a:r>
              <a:rPr lang="cs-CZ" altLang="cs-CZ" b="1" dirty="0" err="1" smtClean="0"/>
              <a:t>supersenzitivita</a:t>
            </a:r>
            <a:r>
              <a:rPr lang="cs-CZ" altLang="cs-CZ" dirty="0" smtClean="0"/>
              <a:t>;</a:t>
            </a:r>
          </a:p>
          <a:p>
            <a:r>
              <a:rPr lang="cs-CZ" altLang="cs-CZ" dirty="0" smtClean="0"/>
              <a:t>obtíže v jemné a hrubé </a:t>
            </a:r>
            <a:r>
              <a:rPr lang="cs-CZ" altLang="cs-CZ" b="1" dirty="0" smtClean="0"/>
              <a:t>motorice</a:t>
            </a:r>
            <a:r>
              <a:rPr lang="cs-CZ" altLang="cs-CZ" dirty="0" smtClean="0"/>
              <a:t>; </a:t>
            </a:r>
          </a:p>
          <a:p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dirty="0" smtClean="0"/>
          </a:p>
        </p:txBody>
      </p:sp>
      <p:sp>
        <p:nvSpPr>
          <p:cNvPr id="124932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fld id="{38705C23-C5DB-41A5-9FAE-A328F0BDCDEF}" type="slidenum">
              <a:rPr lang="cs-CZ" altLang="cs-CZ"/>
              <a:pPr/>
              <a:t>75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9827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Nejčastější problémy</a:t>
            </a:r>
            <a:endParaRPr lang="cs-CZ" dirty="0"/>
          </a:p>
        </p:txBody>
      </p:sp>
      <p:sp>
        <p:nvSpPr>
          <p:cNvPr id="126979" name="Zástupný symbol pro obsah 2"/>
          <p:cNvSpPr>
            <a:spLocks noGrp="1"/>
          </p:cNvSpPr>
          <p:nvPr>
            <p:ph idx="1"/>
          </p:nvPr>
        </p:nvSpPr>
        <p:spPr>
          <a:xfrm>
            <a:off x="504031" y="1922449"/>
            <a:ext cx="9072563" cy="495373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cs-CZ" altLang="cs-CZ" b="1" dirty="0" smtClean="0"/>
              <a:t>netolerance</a:t>
            </a:r>
            <a:r>
              <a:rPr lang="cs-CZ" altLang="cs-CZ" dirty="0" smtClean="0"/>
              <a:t> autority;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nechuť k rutinním činnostem, negativismus;</a:t>
            </a:r>
          </a:p>
          <a:p>
            <a:pPr>
              <a:lnSpc>
                <a:spcPct val="110000"/>
              </a:lnSpc>
            </a:pPr>
            <a:r>
              <a:rPr lang="cs-CZ" altLang="cs-CZ" b="1" dirty="0" smtClean="0"/>
              <a:t>sociální kontakty </a:t>
            </a:r>
            <a:r>
              <a:rPr lang="cs-CZ" altLang="cs-CZ" dirty="0" smtClean="0"/>
              <a:t>(sebeprosazování až agrese X individualismus, introverze); </a:t>
            </a:r>
          </a:p>
          <a:p>
            <a:pPr>
              <a:lnSpc>
                <a:spcPct val="110000"/>
              </a:lnSpc>
            </a:pPr>
            <a:r>
              <a:rPr lang="cs-CZ" altLang="cs-CZ" b="1" dirty="0" smtClean="0"/>
              <a:t>nevyrovnaný vývoj </a:t>
            </a:r>
            <a:r>
              <a:rPr lang="cs-CZ" altLang="cs-CZ" dirty="0" smtClean="0"/>
              <a:t>nadaných dětí v sociální </a:t>
            </a:r>
            <a:br>
              <a:rPr lang="cs-CZ" altLang="cs-CZ" dirty="0" smtClean="0"/>
            </a:br>
            <a:r>
              <a:rPr lang="cs-CZ" altLang="cs-CZ" dirty="0" smtClean="0"/>
              <a:t>a emocionální sféře </a:t>
            </a:r>
          </a:p>
          <a:p>
            <a:pPr lvl="1">
              <a:lnSpc>
                <a:spcPct val="110000"/>
              </a:lnSpc>
            </a:pPr>
            <a:r>
              <a:rPr lang="cs-CZ" altLang="cs-CZ" dirty="0" smtClean="0"/>
              <a:t>výkyvy nálady, introverze, snížená adaptabilita, úzkostlivost, plačtivost, vztahy s vrstevníky…);</a:t>
            </a:r>
          </a:p>
          <a:p>
            <a:pPr>
              <a:lnSpc>
                <a:spcPct val="110000"/>
              </a:lnSpc>
            </a:pPr>
            <a:r>
              <a:rPr lang="cs-CZ" altLang="cs-CZ" b="1" dirty="0" err="1" smtClean="0"/>
              <a:t>multipotencionalita</a:t>
            </a:r>
            <a:r>
              <a:rPr lang="cs-CZ" altLang="cs-CZ" dirty="0" smtClean="0"/>
              <a:t>;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dvojí výjimečnost (</a:t>
            </a:r>
            <a:r>
              <a:rPr lang="cs-CZ" altLang="cs-CZ" dirty="0" err="1" smtClean="0"/>
              <a:t>twice</a:t>
            </a:r>
            <a:r>
              <a:rPr lang="cs-CZ" altLang="cs-CZ" dirty="0" smtClean="0"/>
              <a:t> </a:t>
            </a:r>
            <a:r>
              <a:rPr lang="cs-CZ" altLang="cs-CZ" dirty="0" err="1" smtClean="0"/>
              <a:t>exceptional</a:t>
            </a:r>
            <a:r>
              <a:rPr lang="cs-CZ" altLang="cs-CZ" dirty="0" smtClean="0"/>
              <a:t>).</a:t>
            </a:r>
          </a:p>
          <a:p>
            <a:endParaRPr lang="cs-CZ" altLang="cs-CZ" dirty="0" smtClean="0"/>
          </a:p>
        </p:txBody>
      </p:sp>
      <p:sp>
        <p:nvSpPr>
          <p:cNvPr id="126980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fld id="{0388DFE8-B791-48D0-B64D-12F7BD4D6BC2}" type="slidenum">
              <a:rPr lang="cs-CZ" altLang="cs-CZ"/>
              <a:pPr/>
              <a:t>76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510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Dvojí výjimečnost</a:t>
            </a:r>
            <a:endParaRPr lang="cs-CZ" dirty="0"/>
          </a:p>
        </p:txBody>
      </p:sp>
      <p:sp>
        <p:nvSpPr>
          <p:cNvPr id="12800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dirty="0" smtClean="0"/>
              <a:t>Do této specifické skupiny se řadí děti, které jsou nadané, ale zároveň jsou omezované určitou poruchou, handicapem nebo nemocí různého stupně i intenzity. Výskyt těchto dětí mezi nadanými je odhadován mezi 5 až 10 % (nebo opačně 2 až 5 % nadaných mezi postiženými).</a:t>
            </a:r>
          </a:p>
          <a:p>
            <a:endParaRPr lang="cs-CZ" altLang="cs-CZ" sz="1400" dirty="0" smtClean="0"/>
          </a:p>
          <a:p>
            <a:pPr lvl="1"/>
            <a:r>
              <a:rPr lang="cs-CZ" altLang="cs-CZ" dirty="0" smtClean="0"/>
              <a:t>Problematice se u nás věnuje </a:t>
            </a:r>
            <a:r>
              <a:rPr lang="cs-CZ" altLang="cs-CZ" dirty="0" smtClean="0">
                <a:hlinkClick r:id="rId3"/>
              </a:rPr>
              <a:t>Doc. Mgr. Šárka </a:t>
            </a:r>
            <a:r>
              <a:rPr lang="cs-CZ" altLang="cs-CZ" dirty="0" err="1" smtClean="0">
                <a:hlinkClick r:id="rId3"/>
              </a:rPr>
              <a:t>Portešová</a:t>
            </a:r>
            <a:r>
              <a:rPr lang="cs-CZ" altLang="cs-CZ" dirty="0" smtClean="0">
                <a:hlinkClick r:id="rId3"/>
              </a:rPr>
              <a:t>, Ph.D.</a:t>
            </a:r>
            <a:r>
              <a:rPr lang="cs-CZ" altLang="cs-CZ" dirty="0" smtClean="0"/>
              <a:t> </a:t>
            </a:r>
            <a:r>
              <a:rPr lang="cs-CZ" altLang="cs-CZ" sz="2000" dirty="0" smtClean="0"/>
              <a:t>z Institutu výzkumu dětí, mládeže a rodiny na fakultě Sociálních studií Masarykovy University v Brně se zaměřením na nadané adolescenty s DYS poruchami.</a:t>
            </a:r>
          </a:p>
          <a:p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dirty="0" smtClean="0"/>
          </a:p>
          <a:p>
            <a:endParaRPr lang="cs-CZ" altLang="cs-CZ" dirty="0" smtClean="0"/>
          </a:p>
        </p:txBody>
      </p:sp>
      <p:sp>
        <p:nvSpPr>
          <p:cNvPr id="12800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fld id="{9E2B92A0-BC4E-4A63-BFA8-C38E9F76E92B}" type="slidenum">
              <a:rPr lang="cs-CZ" altLang="cs-CZ"/>
              <a:pPr/>
              <a:t>77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7135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Problematika dvojí výjimečnosti</a:t>
            </a:r>
            <a:endParaRPr lang="cs-CZ" dirty="0"/>
          </a:p>
        </p:txBody>
      </p:sp>
      <p:sp>
        <p:nvSpPr>
          <p:cNvPr id="131075" name="Zástupný symbol pro obsah 2"/>
          <p:cNvSpPr>
            <a:spLocks noGrp="1"/>
          </p:cNvSpPr>
          <p:nvPr>
            <p:ph idx="1"/>
          </p:nvPr>
        </p:nvSpPr>
        <p:spPr>
          <a:xfrm>
            <a:off x="504031" y="1922449"/>
            <a:ext cx="9072563" cy="5084776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cs-CZ" altLang="cs-CZ" sz="3300" dirty="0" smtClean="0"/>
              <a:t>Obtížná identifikace nadaných dětí (handicap </a:t>
            </a:r>
            <a:br>
              <a:rPr lang="cs-CZ" altLang="cs-CZ" sz="3300" dirty="0" smtClean="0"/>
            </a:br>
            <a:r>
              <a:rPr lang="cs-CZ" altLang="cs-CZ" sz="3300" dirty="0" smtClean="0"/>
              <a:t>a nadání se často vzájemně kompenzují, maskují, </a:t>
            </a:r>
            <a:br>
              <a:rPr lang="cs-CZ" altLang="cs-CZ" sz="3300" dirty="0" smtClean="0"/>
            </a:br>
            <a:r>
              <a:rPr lang="cs-CZ" altLang="cs-CZ" sz="3300" dirty="0" smtClean="0"/>
              <a:t>a proto bývají tyto děti učiteli označovány většinou jako průměrné).</a:t>
            </a:r>
          </a:p>
          <a:p>
            <a:pPr>
              <a:lnSpc>
                <a:spcPct val="120000"/>
              </a:lnSpc>
            </a:pPr>
            <a:r>
              <a:rPr lang="cs-CZ" altLang="cs-CZ" sz="3300" dirty="0" smtClean="0"/>
              <a:t>Neúplné informace o dítěti, vedou k přehlížení jeho silných stránek.</a:t>
            </a:r>
          </a:p>
          <a:p>
            <a:pPr>
              <a:lnSpc>
                <a:spcPct val="120000"/>
              </a:lnSpc>
            </a:pPr>
            <a:r>
              <a:rPr lang="cs-CZ" altLang="cs-CZ" sz="3300" dirty="0" smtClean="0"/>
              <a:t>Nemožnost ukázat své nadprůměrné schopnosti, vzhledem k důrazu na handicap. Preference odstraňování a potlačování projevů handicapu na úkor rozvíjení složek nadání.</a:t>
            </a:r>
          </a:p>
          <a:p>
            <a:pPr>
              <a:lnSpc>
                <a:spcPct val="120000"/>
              </a:lnSpc>
            </a:pPr>
            <a:r>
              <a:rPr lang="cs-CZ" altLang="cs-CZ" sz="3300" dirty="0" smtClean="0"/>
              <a:t>Neexistuje žádný speciální vzdělávací program.</a:t>
            </a:r>
          </a:p>
          <a:p>
            <a:endParaRPr lang="cs-CZ" altLang="cs-CZ" dirty="0" smtClean="0"/>
          </a:p>
        </p:txBody>
      </p:sp>
      <p:sp>
        <p:nvSpPr>
          <p:cNvPr id="131076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fld id="{80603794-BA32-4EED-87C7-EF7FBB501331}" type="slidenum">
              <a:rPr lang="cs-CZ" altLang="cs-CZ"/>
              <a:pPr/>
              <a:t>78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073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Výsledky identifikace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smtClean="0"/>
              <a:t>1. skupina - studenti identifikovaní jako nadaní, ale mající řadu problémů ve škole. </a:t>
            </a:r>
          </a:p>
          <a:p>
            <a:endParaRPr lang="cs-CZ" smtClean="0"/>
          </a:p>
          <a:p>
            <a:r>
              <a:rPr lang="cs-CZ" smtClean="0"/>
              <a:t>2. skupina – žáci diagnostikovaní jako děti </a:t>
            </a:r>
            <a:br>
              <a:rPr lang="cs-CZ" smtClean="0"/>
            </a:br>
            <a:r>
              <a:rPr lang="cs-CZ" smtClean="0"/>
              <a:t>s poruchami, avšak bez výjimečných schopností. </a:t>
            </a:r>
          </a:p>
          <a:p>
            <a:endParaRPr lang="cs-CZ" smtClean="0"/>
          </a:p>
          <a:p>
            <a:r>
              <a:rPr lang="cs-CZ" smtClean="0"/>
              <a:t>3. skupina - nadprůměrné schopnosti a nadání se vzájemně maskují, žáci jsou označováni jako průměrní. </a:t>
            </a:r>
          </a:p>
          <a:p>
            <a:endParaRPr lang="cs-CZ" dirty="0"/>
          </a:p>
        </p:txBody>
      </p:sp>
      <p:sp>
        <p:nvSpPr>
          <p:cNvPr id="13312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fld id="{37802750-0D60-402E-8766-2B2C434512A5}" type="slidenum">
              <a:rPr lang="cs-CZ" altLang="cs-CZ"/>
              <a:pPr/>
              <a:t>79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40187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Modifikace vyučovacího procesu</a:t>
            </a:r>
            <a:endParaRPr lang="cs-CZ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377979" lvl="1" indent="-377979">
              <a:lnSpc>
                <a:spcPct val="120000"/>
              </a:lnSpc>
            </a:pPr>
            <a:r>
              <a:rPr lang="cs-CZ" sz="3200" dirty="0">
                <a:solidFill>
                  <a:srgbClr val="2880B6"/>
                </a:solidFill>
              </a:rPr>
              <a:t>Úprava obsahu výuky</a:t>
            </a:r>
          </a:p>
          <a:p>
            <a:pPr lvl="1">
              <a:lnSpc>
                <a:spcPct val="120000"/>
              </a:lnSpc>
            </a:pPr>
            <a:r>
              <a:rPr lang="cs-CZ" sz="3000" dirty="0" smtClean="0"/>
              <a:t>Akcelerace – přeskočení ročníku, „Open </a:t>
            </a:r>
            <a:r>
              <a:rPr lang="cs-CZ" sz="3000" dirty="0" err="1" smtClean="0"/>
              <a:t>Door</a:t>
            </a:r>
            <a:r>
              <a:rPr lang="cs-CZ" sz="3000" dirty="0" smtClean="0"/>
              <a:t>“, předčasné zaškolení…</a:t>
            </a:r>
          </a:p>
          <a:p>
            <a:pPr lvl="1">
              <a:lnSpc>
                <a:spcPct val="120000"/>
              </a:lnSpc>
            </a:pPr>
            <a:r>
              <a:rPr lang="cs-CZ" sz="3000" dirty="0" err="1" smtClean="0"/>
              <a:t>Enrichment</a:t>
            </a:r>
            <a:r>
              <a:rPr lang="cs-CZ" sz="3000" dirty="0" smtClean="0"/>
              <a:t> (obohacování)</a:t>
            </a:r>
          </a:p>
          <a:p>
            <a:pPr lvl="2">
              <a:lnSpc>
                <a:spcPct val="120000"/>
              </a:lnSpc>
            </a:pPr>
            <a:endParaRPr lang="cs-CZ" sz="1300" dirty="0" smtClean="0"/>
          </a:p>
          <a:p>
            <a:pPr marL="377979" lvl="1" indent="-377979">
              <a:lnSpc>
                <a:spcPct val="120000"/>
              </a:lnSpc>
            </a:pPr>
            <a:r>
              <a:rPr lang="cs-CZ" sz="3200" dirty="0">
                <a:solidFill>
                  <a:srgbClr val="2880B6"/>
                </a:solidFill>
              </a:rPr>
              <a:t>Úprava procesu výuky</a:t>
            </a:r>
          </a:p>
          <a:p>
            <a:pPr lvl="1">
              <a:lnSpc>
                <a:spcPct val="120000"/>
              </a:lnSpc>
            </a:pPr>
            <a:r>
              <a:rPr lang="cs-CZ" sz="3000" dirty="0" smtClean="0"/>
              <a:t>Využívání moderních metod</a:t>
            </a:r>
          </a:p>
          <a:p>
            <a:pPr lvl="1">
              <a:lnSpc>
                <a:spcPct val="120000"/>
              </a:lnSpc>
            </a:pPr>
            <a:r>
              <a:rPr lang="cs-CZ" sz="3000" dirty="0" smtClean="0"/>
              <a:t>Efektivní organizační formy práce </a:t>
            </a:r>
          </a:p>
          <a:p>
            <a:pPr lvl="2">
              <a:lnSpc>
                <a:spcPct val="120000"/>
              </a:lnSpc>
            </a:pPr>
            <a:endParaRPr lang="cs-CZ" sz="1100" dirty="0" smtClean="0"/>
          </a:p>
          <a:p>
            <a:pPr marL="377979" lvl="1" indent="-377979">
              <a:lnSpc>
                <a:spcPct val="120000"/>
              </a:lnSpc>
            </a:pPr>
            <a:r>
              <a:rPr lang="cs-CZ" sz="3200" dirty="0">
                <a:solidFill>
                  <a:srgbClr val="2880B6"/>
                </a:solidFill>
              </a:rPr>
              <a:t>Úprava prostředí</a:t>
            </a:r>
          </a:p>
          <a:p>
            <a:pPr lvl="1">
              <a:lnSpc>
                <a:spcPct val="120000"/>
              </a:lnSpc>
            </a:pPr>
            <a:r>
              <a:rPr lang="cs-CZ" sz="3000" dirty="0" smtClean="0"/>
              <a:t>Podmínky, vybavení, hodnocení</a:t>
            </a:r>
          </a:p>
          <a:p>
            <a:pPr lvl="1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6A72F3CB-36E4-4D45-8237-CA06F80D7345}" type="slidenum">
              <a:rPr lang="cs-CZ" smtClean="0"/>
              <a:pPr/>
              <a:t>8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1337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Specifické poruchy učení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>
                <a:srgbClr val="2880B6"/>
              </a:buClr>
            </a:pPr>
            <a:r>
              <a:rPr lang="cs-CZ" dirty="0" smtClean="0">
                <a:solidFill>
                  <a:srgbClr val="F0B40A"/>
                </a:solidFill>
              </a:rPr>
              <a:t>„Motorický neklid je první fáze únavy.“</a:t>
            </a:r>
          </a:p>
          <a:p>
            <a:r>
              <a:rPr lang="cs-CZ" dirty="0" smtClean="0"/>
              <a:t>Výskyt specifických poruch učení, projevujících se výraznou diskrepancí mezi učebním potenciálem </a:t>
            </a:r>
            <a:br>
              <a:rPr lang="cs-CZ" dirty="0" smtClean="0"/>
            </a:br>
            <a:r>
              <a:rPr lang="cs-CZ" dirty="0" smtClean="0"/>
              <a:t>a výkonem dítěte ve škole, u intelektově nadaných dětí je zdánlivým paradoxem. Specifické poruchy učení však nejsou poruchou intelektu, a proto se vyskytují i v této skupině dětí. </a:t>
            </a:r>
          </a:p>
          <a:p>
            <a:r>
              <a:rPr lang="cs-CZ" dirty="0" smtClean="0"/>
              <a:t>Mezi nejčastější poruchy můžeme řadit: dyslexii, dysgrafii, dysortografii, dyskalkulii, dyspraxii…</a:t>
            </a:r>
          </a:p>
          <a:p>
            <a:endParaRPr lang="cs-CZ" dirty="0" smtClean="0"/>
          </a:p>
        </p:txBody>
      </p:sp>
      <p:sp>
        <p:nvSpPr>
          <p:cNvPr id="136196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fld id="{77A2D15A-F058-4C30-81B5-C4EB1A3CD1B7}" type="slidenum">
              <a:rPr lang="cs-CZ" altLang="cs-CZ"/>
              <a:pPr/>
              <a:t>80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568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PAS</a:t>
            </a:r>
            <a:endParaRPr lang="cs-CZ" dirty="0"/>
          </a:p>
        </p:txBody>
      </p:sp>
      <p:sp>
        <p:nvSpPr>
          <p:cNvPr id="13824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altLang="cs-CZ" dirty="0" smtClean="0"/>
              <a:t>Mimořádné nadání se s </a:t>
            </a:r>
            <a:r>
              <a:rPr lang="cs-CZ" altLang="cs-CZ" b="1" dirty="0" smtClean="0"/>
              <a:t>poruchou autistického spektra </a:t>
            </a:r>
            <a:r>
              <a:rPr lang="cs-CZ" altLang="cs-CZ" dirty="0" smtClean="0"/>
              <a:t>pojí velmi často; (autismus, Aspergerův syndrom, ...). Další skupinu mohou tvořit i děti </a:t>
            </a:r>
            <a:br>
              <a:rPr lang="cs-CZ" altLang="cs-CZ" dirty="0" smtClean="0"/>
            </a:br>
            <a:r>
              <a:rPr lang="cs-CZ" altLang="cs-CZ" b="1" dirty="0" smtClean="0"/>
              <a:t>s psychiatrickou diagnózou</a:t>
            </a:r>
            <a:r>
              <a:rPr lang="cs-CZ" altLang="cs-CZ" dirty="0" smtClean="0"/>
              <a:t>: depresemi, obsesí, sebevražednými sklony, </a:t>
            </a:r>
            <a:r>
              <a:rPr lang="cs-CZ" altLang="cs-CZ" dirty="0" err="1" smtClean="0"/>
              <a:t>ulpívavostí</a:t>
            </a:r>
            <a:r>
              <a:rPr lang="cs-CZ" altLang="cs-CZ" dirty="0" smtClean="0"/>
              <a:t>, fobiemi…) aj.</a:t>
            </a:r>
          </a:p>
          <a:p>
            <a:pPr marL="0" indent="0">
              <a:buNone/>
            </a:pPr>
            <a:r>
              <a:rPr lang="cs-CZ" altLang="cs-CZ" sz="1700" dirty="0" smtClean="0"/>
              <a:t> </a:t>
            </a:r>
          </a:p>
          <a:p>
            <a:pPr lvl="1"/>
            <a:r>
              <a:rPr lang="cs-CZ" altLang="cs-CZ" dirty="0" smtClean="0"/>
              <a:t> V přístupech je nutná spolupráce s odborníky </a:t>
            </a:r>
            <a:br>
              <a:rPr lang="cs-CZ" altLang="cs-CZ" dirty="0" smtClean="0"/>
            </a:br>
            <a:r>
              <a:rPr lang="cs-CZ" altLang="cs-CZ" dirty="0" smtClean="0"/>
              <a:t>a dodržování zásad vizualizace a strukturalizace prostoru a času, prostor pro nácvik sociálních dovedností, dodržování zásad diferenciace (individuální přístup).</a:t>
            </a:r>
          </a:p>
        </p:txBody>
      </p:sp>
      <p:sp>
        <p:nvSpPr>
          <p:cNvPr id="13824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fld id="{EF3B5C70-4922-446A-9DB3-3C99305E606E}" type="slidenum">
              <a:rPr lang="cs-CZ" altLang="cs-CZ"/>
              <a:pPr/>
              <a:t>81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7633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Prevence</a:t>
            </a:r>
            <a:endParaRPr lang="cs-CZ" dirty="0"/>
          </a:p>
        </p:txBody>
      </p:sp>
      <p:sp>
        <p:nvSpPr>
          <p:cNvPr id="1423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mtClean="0"/>
              <a:t>Informovanost – rodičů, kolegů, spolužáků,</a:t>
            </a:r>
          </a:p>
          <a:p>
            <a:r>
              <a:rPr lang="cs-CZ" altLang="cs-CZ" smtClean="0"/>
              <a:t>Podpora integrace individuálně integrovaného MND v běžné škole pomocí technik a aktivit v rámci třídnických hodin (prevence rozvoje vyčleňování ze skupiny, šikanování, podceňování se, apod.),</a:t>
            </a:r>
          </a:p>
          <a:p>
            <a:r>
              <a:rPr lang="cs-CZ" altLang="cs-CZ" smtClean="0"/>
              <a:t>Spolupráce s odborníky (PPP, SPC, OSPOD, …),</a:t>
            </a:r>
          </a:p>
          <a:p>
            <a:r>
              <a:rPr lang="cs-CZ" altLang="cs-CZ" smtClean="0"/>
              <a:t>Implementace skupinové zážitkové pedagogiky do vyučování (společné pozitivní sdílení).</a:t>
            </a:r>
            <a:endParaRPr lang="cs-CZ" altLang="cs-CZ" dirty="0" smtClean="0"/>
          </a:p>
        </p:txBody>
      </p:sp>
      <p:sp>
        <p:nvSpPr>
          <p:cNvPr id="142340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 vert="horz" lIns="100794" tIns="50397" rIns="100794" bIns="50397" rtlCol="0" anchor="ctr"/>
          <a:lstStyle/>
          <a:p>
            <a:fld id="{81F4335E-5063-4D59-B832-DA1E7B5C1C17}" type="slidenum">
              <a:rPr lang="cs-CZ" altLang="cs-CZ"/>
              <a:pPr/>
              <a:t>82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802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Práce se třídou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b="1" dirty="0" smtClean="0"/>
              <a:t>Ukázka různých projektů</a:t>
            </a:r>
            <a:r>
              <a:rPr lang="en-US" b="1" dirty="0" smtClean="0"/>
              <a:t>:</a:t>
            </a:r>
            <a:endParaRPr lang="cs-CZ" b="1" dirty="0" smtClean="0"/>
          </a:p>
          <a:p>
            <a:pPr marL="0" indent="0">
              <a:buNone/>
            </a:pPr>
            <a:endParaRPr lang="en-US" sz="1000" b="1" dirty="0" smtClean="0"/>
          </a:p>
          <a:p>
            <a:pPr lvl="1"/>
            <a:r>
              <a:rPr lang="cs-CZ" dirty="0" smtClean="0"/>
              <a:t>Duše třídy</a:t>
            </a:r>
          </a:p>
          <a:p>
            <a:pPr lvl="1"/>
            <a:r>
              <a:rPr lang="cs-CZ" dirty="0" smtClean="0">
                <a:hlinkClick r:id="rId2" action="ppaction://hlinksldjump"/>
              </a:rPr>
              <a:t>Pastýř a ovečky</a:t>
            </a:r>
            <a:endParaRPr lang="cs-CZ" dirty="0" smtClean="0"/>
          </a:p>
          <a:p>
            <a:pPr lvl="1"/>
            <a:r>
              <a:rPr lang="cs-CZ" dirty="0" smtClean="0"/>
              <a:t>Špehuj sám sebe</a:t>
            </a:r>
          </a:p>
          <a:p>
            <a:pPr lvl="1"/>
            <a:r>
              <a:rPr lang="cs-CZ" dirty="0" smtClean="0"/>
              <a:t>Já a mé NE</a:t>
            </a:r>
          </a:p>
          <a:p>
            <a:pPr lvl="1"/>
            <a:r>
              <a:rPr lang="cs-CZ" dirty="0" smtClean="0"/>
              <a:t>Startovací čára života</a:t>
            </a:r>
          </a:p>
          <a:p>
            <a:endParaRPr lang="cs-CZ" sz="900" dirty="0" smtClean="0"/>
          </a:p>
          <a:p>
            <a:r>
              <a:rPr lang="cs-CZ" b="1" dirty="0" smtClean="0">
                <a:solidFill>
                  <a:srgbClr val="F0B40A"/>
                </a:solidFill>
              </a:rPr>
              <a:t>Zkusíme si jednu aktivitu: </a:t>
            </a:r>
          </a:p>
          <a:p>
            <a:pPr marL="0" indent="0">
              <a:buNone/>
            </a:pPr>
            <a:r>
              <a:rPr lang="cs-CZ" dirty="0" smtClean="0"/>
              <a:t>					</a:t>
            </a:r>
            <a:r>
              <a:rPr lang="cs-CZ" dirty="0" smtClean="0">
                <a:solidFill>
                  <a:srgbClr val="F0B40A"/>
                </a:solidFill>
                <a:hlinkClick r:id="rId3" action="ppaction://hlinksldjump"/>
              </a:rPr>
              <a:t>Obličej pocitů</a:t>
            </a:r>
            <a:endParaRPr lang="cs-CZ" dirty="0" smtClean="0">
              <a:solidFill>
                <a:srgbClr val="F0B40A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E0C872E1-CB5F-498F-8942-FD1D9F4433D5}" type="slidenum">
              <a:rPr lang="cs-CZ" altLang="cs-CZ" smtClean="0"/>
              <a:pPr/>
              <a:t>83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367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	Pastýři a ovečky</a:t>
            </a:r>
            <a:endParaRPr lang="cs-CZ" dirty="0"/>
          </a:p>
        </p:txBody>
      </p:sp>
      <p:pic>
        <p:nvPicPr>
          <p:cNvPr id="5" name="Zástupný symbol pro obsah 4" descr="Pastýři a ovečk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468808" y="922317"/>
            <a:ext cx="4595109" cy="6387555"/>
          </a:xfrm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84</a:t>
            </a:fld>
            <a:endParaRPr lang="cs-CZ" altLang="cs-CZ" dirty="0"/>
          </a:p>
        </p:txBody>
      </p:sp>
      <p:sp>
        <p:nvSpPr>
          <p:cNvPr id="6" name="Elipsa 5">
            <a:hlinkClick r:id="rId3" action="ppaction://hlinksldjump"/>
          </p:cNvPr>
          <p:cNvSpPr/>
          <p:nvPr/>
        </p:nvSpPr>
        <p:spPr>
          <a:xfrm>
            <a:off x="825470" y="6494481"/>
            <a:ext cx="785818" cy="642942"/>
          </a:xfrm>
          <a:prstGeom prst="ellipse">
            <a:avLst/>
          </a:prstGeom>
          <a:solidFill>
            <a:srgbClr val="F0B40A"/>
          </a:solidFill>
          <a:ln>
            <a:solidFill>
              <a:srgbClr val="FFC305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 smtClean="0">
                <a:solidFill>
                  <a:srgbClr val="2B8CC7"/>
                </a:solidFill>
              </a:rPr>
              <a:t>Zpět</a:t>
            </a:r>
            <a:endParaRPr lang="cs-CZ" sz="1200" b="1" dirty="0">
              <a:solidFill>
                <a:srgbClr val="2B8CC7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	Obličej pocitů</a:t>
            </a:r>
            <a:endParaRPr lang="cs-CZ" dirty="0"/>
          </a:p>
        </p:txBody>
      </p:sp>
      <p:pic>
        <p:nvPicPr>
          <p:cNvPr id="5" name="Zástupný symbol pro obsah 4" descr="Obličej pocitů.jpg"/>
          <p:cNvPicPr>
            <a:picLocks noGrp="1" noChangeAspect="1"/>
          </p:cNvPicPr>
          <p:nvPr>
            <p:ph idx="1"/>
          </p:nvPr>
        </p:nvPicPr>
        <p:blipFill>
          <a:blip r:embed="rId2">
            <a:biLevel thresh="50000"/>
            <a:lum/>
          </a:blip>
          <a:srcRect t="8873"/>
          <a:stretch>
            <a:fillRect/>
          </a:stretch>
        </p:blipFill>
        <p:spPr>
          <a:xfrm>
            <a:off x="4183056" y="850879"/>
            <a:ext cx="4837088" cy="6330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DAD17C-C097-439C-BFCB-733442DFDA73}" type="slidenum">
              <a:rPr lang="cs-CZ" altLang="cs-CZ" smtClean="0"/>
              <a:pPr>
                <a:defRPr/>
              </a:pPr>
              <a:t>85</a:t>
            </a:fld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007943" eaLnBrk="1" fontAlgn="auto" hangingPunct="1">
              <a:spcAft>
                <a:spcPts val="0"/>
              </a:spcAft>
              <a:defRPr/>
            </a:pPr>
            <a:r>
              <a:rPr lang="cs-CZ" dirty="0" smtClean="0"/>
              <a:t>Prostor pro vaše dotazy</a:t>
            </a:r>
            <a:endParaRPr lang="cs-CZ" dirty="0"/>
          </a:p>
        </p:txBody>
      </p:sp>
      <p:sp>
        <p:nvSpPr>
          <p:cNvPr id="14339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cs-CZ" b="1" dirty="0" smtClean="0"/>
              <a:t>Kontakty</a:t>
            </a:r>
          </a:p>
          <a:p>
            <a:pPr marL="440975" lvl="1" indent="0">
              <a:buFont typeface="Arial" charset="0"/>
              <a:buNone/>
              <a:defRPr/>
            </a:pPr>
            <a:endParaRPr lang="cs-CZ" dirty="0" smtClean="0"/>
          </a:p>
          <a:p>
            <a:pPr marL="440975" lvl="1" indent="0">
              <a:buFont typeface="Arial" charset="0"/>
              <a:buNone/>
              <a:defRPr/>
            </a:pPr>
            <a:r>
              <a:rPr lang="cs-CZ" dirty="0" smtClean="0"/>
              <a:t>Mgr. Lenka Baše		</a:t>
            </a:r>
            <a:r>
              <a:rPr lang="cs-CZ" sz="2700" i="1" dirty="0" smtClean="0">
                <a:solidFill>
                  <a:srgbClr val="21A5FF"/>
                </a:solidFill>
              </a:rPr>
              <a:t>lenka.base@zshalkova.cz</a:t>
            </a:r>
            <a:endParaRPr lang="cs-CZ" sz="2700" i="1" dirty="0">
              <a:solidFill>
                <a:srgbClr val="21A5FF"/>
              </a:solidFill>
            </a:endParaRPr>
          </a:p>
          <a:p>
            <a:pPr marL="440975" lvl="1" indent="0">
              <a:buNone/>
              <a:defRPr/>
            </a:pPr>
            <a:r>
              <a:rPr lang="cs-CZ" dirty="0" smtClean="0"/>
              <a:t>Mgr. Eva Laibnerová	</a:t>
            </a:r>
            <a:r>
              <a:rPr lang="cs-CZ" sz="2700" i="1" dirty="0" smtClean="0">
                <a:solidFill>
                  <a:srgbClr val="21A5FF"/>
                </a:solidFill>
              </a:rPr>
              <a:t>eva.laibnerova@zshalkova.cz</a:t>
            </a:r>
          </a:p>
          <a:p>
            <a:pPr marL="440975" lvl="1" indent="0">
              <a:buNone/>
              <a:defRPr/>
            </a:pPr>
            <a:endParaRPr lang="cs-CZ" sz="2800" b="1" dirty="0" smtClean="0">
              <a:solidFill>
                <a:srgbClr val="21A5FF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r>
              <a:rPr lang="cs-CZ" sz="2800" dirty="0" smtClean="0"/>
              <a:t>Telefon: 585 </a:t>
            </a:r>
            <a:r>
              <a:rPr lang="cs-CZ" sz="2800" dirty="0"/>
              <a:t>519 124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cs-CZ" sz="2800" b="1" dirty="0" smtClean="0"/>
              <a:t>http://nadani.zshalkova.cz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cs-CZ" sz="2800" dirty="0" smtClean="0"/>
              <a:t>vzdelavaninadanych@seznam.cz</a:t>
            </a:r>
          </a:p>
        </p:txBody>
      </p:sp>
      <p:sp>
        <p:nvSpPr>
          <p:cNvPr id="115716" name="Zástupný symbol pro číslo snímku 3"/>
          <p:cNvSpPr>
            <a:spLocks noGrp="1"/>
          </p:cNvSpPr>
          <p:nvPr>
            <p:ph type="sldNum" sz="quarter" idx="12"/>
          </p:nvPr>
        </p:nvSpPr>
        <p:spPr bwMode="auto">
          <a:prstGeom prst="bracketPair">
            <a:avLst>
              <a:gd name="adj" fmla="val 17949"/>
            </a:avLst>
          </a:prstGeom>
          <a:noFill/>
          <a:ln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DEAE00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77BB4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47675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0773C"/>
              </a:buClr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Font typeface="Wingdings" panose="05000000000000000000" pitchFamily="2" charset="2"/>
              <a:buNone/>
            </a:pPr>
            <a:fld id="{23348C9F-FC65-459F-8739-FDF960EF5E7F}" type="slidenum">
              <a:rPr lang="cs-CZ" altLang="cs-CZ" sz="2000">
                <a:solidFill>
                  <a:srgbClr val="FFFFFF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Clr>
                  <a:srgbClr val="000000"/>
                </a:buClr>
                <a:buFont typeface="Wingdings" panose="05000000000000000000" pitchFamily="2" charset="2"/>
                <a:buNone/>
              </a:pPr>
              <a:t>86</a:t>
            </a:fld>
            <a:endParaRPr lang="cs-CZ" altLang="cs-CZ" sz="20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5" name="Obrázek 4" descr="logo_standard_bar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88384" y="5003973"/>
            <a:ext cx="3358694" cy="1095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Akcelerace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10000"/>
              </a:lnSpc>
            </a:pPr>
            <a:r>
              <a:rPr lang="cs-CZ" altLang="cs-CZ" dirty="0" smtClean="0"/>
              <a:t>Dřívější zahájení školní docházky; 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absolvování dvou ročníků v rámci jednoho školního roku; 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přeskočení celého ročníku; </a:t>
            </a:r>
          </a:p>
          <a:p>
            <a:pPr>
              <a:lnSpc>
                <a:spcPct val="110000"/>
              </a:lnSpc>
            </a:pPr>
            <a:r>
              <a:rPr lang="cs-CZ" altLang="cs-CZ" dirty="0" smtClean="0"/>
              <a:t>účast na výuce v jednom i více předmětech ve vyšším ročníku.</a:t>
            </a:r>
          </a:p>
          <a:p>
            <a:pPr lvl="1">
              <a:lnSpc>
                <a:spcPct val="110000"/>
              </a:lnSpc>
            </a:pPr>
            <a:endParaRPr lang="cs-CZ" altLang="cs-CZ" dirty="0" smtClean="0"/>
          </a:p>
          <a:p>
            <a:pPr>
              <a:lnSpc>
                <a:spcPct val="110000"/>
              </a:lnSpc>
            </a:pPr>
            <a:r>
              <a:rPr lang="cs-CZ" altLang="cs-CZ" dirty="0" smtClean="0"/>
              <a:t>Akcelerace v rámci třídy</a:t>
            </a:r>
          </a:p>
          <a:p>
            <a:pPr lvl="1">
              <a:lnSpc>
                <a:spcPct val="110000"/>
              </a:lnSpc>
            </a:pPr>
            <a:r>
              <a:rPr lang="cs-CZ" altLang="cs-CZ" dirty="0" smtClean="0"/>
              <a:t>snížení opakovacích aktivit, vynechání jednoduchých úloh i přeskočení známých částí učiva. </a:t>
            </a:r>
          </a:p>
          <a:p>
            <a:pPr lvl="1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7224713" y="7007225"/>
            <a:ext cx="2352675" cy="401638"/>
          </a:xfrm>
        </p:spPr>
        <p:txBody>
          <a:bodyPr/>
          <a:lstStyle/>
          <a:p>
            <a:fld id="{90DAD17C-C097-439C-BFCB-733442DFDA73}" type="slidenum">
              <a:rPr lang="cs-CZ" altLang="cs-CZ" smtClean="0"/>
              <a:pPr/>
              <a:t>9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75940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Motiv sady Office">
  <a:themeElements>
    <a:clrScheme name="Vlastní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66CC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4702</TotalTime>
  <Words>1839</Words>
  <Application>Microsoft Office PowerPoint</Application>
  <PresentationFormat>Vlastní</PresentationFormat>
  <Paragraphs>567</Paragraphs>
  <Slides>86</Slides>
  <Notes>21</Notes>
  <HiddenSlides>19</HiddenSlides>
  <MMClips>0</MMClips>
  <ScaleCrop>false</ScaleCrop>
  <HeadingPairs>
    <vt:vector size="6" baseType="variant">
      <vt:variant>
        <vt:lpstr>Použitá písma</vt:lpstr>
      </vt:variant>
      <vt:variant>
        <vt:i4>10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86</vt:i4>
      </vt:variant>
    </vt:vector>
  </HeadingPairs>
  <TitlesOfParts>
    <vt:vector size="98" baseType="lpstr">
      <vt:lpstr>Arial</vt:lpstr>
      <vt:lpstr>Lucida Sans Unicode</vt:lpstr>
      <vt:lpstr>Tahoma</vt:lpstr>
      <vt:lpstr>KG Be Still And Know</vt:lpstr>
      <vt:lpstr>Times New Roman</vt:lpstr>
      <vt:lpstr>Wingdings</vt:lpstr>
      <vt:lpstr>Candara</vt:lpstr>
      <vt:lpstr>ForgetMeNot</vt:lpstr>
      <vt:lpstr>Calibri</vt:lpstr>
      <vt:lpstr>Tunga</vt:lpstr>
      <vt:lpstr>Motiv sady Office</vt:lpstr>
      <vt:lpstr>Soho</vt:lpstr>
      <vt:lpstr>Metody a formy ve výuce mimořádně nadaných dětí</vt:lpstr>
      <vt:lpstr>Morseovka na úvod</vt:lpstr>
      <vt:lpstr>Morseovka na úvod</vt:lpstr>
      <vt:lpstr>Metody a formy ve výuce MiND</vt:lpstr>
      <vt:lpstr>1. METODY A FORMY</vt:lpstr>
      <vt:lpstr>Aktivizace</vt:lpstr>
      <vt:lpstr>Možné formy vzdělávání</vt:lpstr>
      <vt:lpstr>Modifikace vyučovacího procesu</vt:lpstr>
      <vt:lpstr>Akcelerace</vt:lpstr>
      <vt:lpstr>Ukázka úprav ŠVP - akcelerace</vt:lpstr>
      <vt:lpstr>Obohacování</vt:lpstr>
      <vt:lpstr>Aktivizující metody ve výuce</vt:lpstr>
      <vt:lpstr>Aktivita</vt:lpstr>
      <vt:lpstr>2. PROJEKTOVÉ VYUČOVÁNÍ, UKÁZKY PROJEKTŮ</vt:lpstr>
      <vt:lpstr>Projektové vyučování</vt:lpstr>
      <vt:lpstr> Osnovy PV</vt:lpstr>
      <vt:lpstr>Témata ročníkových prací</vt:lpstr>
      <vt:lpstr>Typy projektů</vt:lpstr>
      <vt:lpstr>Ukázka z projektového vyučování</vt:lpstr>
      <vt:lpstr>Prezentace aplikace PowerPoint</vt:lpstr>
      <vt:lpstr>Prezentace aplikace PowerPoint</vt:lpstr>
      <vt:lpstr>Prezentace aplikace PowerPoint</vt:lpstr>
      <vt:lpstr>DESIGN</vt:lpstr>
      <vt:lpstr>1.</vt:lpstr>
      <vt:lpstr>2.</vt:lpstr>
      <vt:lpstr>3.</vt:lpstr>
      <vt:lpstr>4.</vt:lpstr>
      <vt:lpstr>5.</vt:lpstr>
      <vt:lpstr>6.</vt:lpstr>
      <vt:lpstr>7.</vt:lpstr>
      <vt:lpstr>8.</vt:lpstr>
      <vt:lpstr>9.</vt:lpstr>
      <vt:lpstr>10.</vt:lpstr>
      <vt:lpstr>11.</vt:lpstr>
      <vt:lpstr>12.</vt:lpstr>
      <vt:lpstr>Prezentace aplikace PowerPoint</vt:lpstr>
      <vt:lpstr>Prezentace aplikace PowerPoint</vt:lpstr>
      <vt:lpstr>Co si můžete stáhnout</vt:lpstr>
      <vt:lpstr>Dosaďte číslo místo otazníku</vt:lpstr>
      <vt:lpstr>Několik možných řešení</vt:lpstr>
      <vt:lpstr>3. INSPIRACE A TIPY</vt:lpstr>
      <vt:lpstr>Kde hledat radu či inspiraci</vt:lpstr>
      <vt:lpstr>Osvědčené webové portály</vt:lpstr>
      <vt:lpstr>Osvědčené materiály</vt:lpstr>
      <vt:lpstr>Literatura</vt:lpstr>
      <vt:lpstr>Osobní zkušenost</vt:lpstr>
      <vt:lpstr>Aktivita</vt:lpstr>
      <vt:lpstr>4. OBOHACUJÍCÍ AKTIVITY,  TVORBA VÝUKOVÝCH MATERIÁLŮ</vt:lpstr>
      <vt:lpstr>Tvorba pracovních listů</vt:lpstr>
      <vt:lpstr>Prezentace aplikace PowerPoint</vt:lpstr>
      <vt:lpstr>Ukázka výukových materiálů</vt:lpstr>
      <vt:lpstr>Prezentace aplikace PowerPoint</vt:lpstr>
      <vt:lpstr>Prezentace aplikace PowerPoint</vt:lpstr>
      <vt:lpstr>Prezentace aplikace PowerPoint</vt:lpstr>
      <vt:lpstr>Obrázkové indicie</vt:lpstr>
      <vt:lpstr>Prezentace aplikace PowerPoint</vt:lpstr>
      <vt:lpstr>„Mám hotovo a co teď?“</vt:lpstr>
      <vt:lpstr>KŘÍŽ (nebo také PĚTKA)</vt:lpstr>
      <vt:lpstr>Robot RST</vt:lpstr>
      <vt:lpstr>5. PODPŮRNÉ MECHANISMY,  HODNOCENÍ A SEBEHODNOCENÍ</vt:lpstr>
      <vt:lpstr>Pozitivní posilování</vt:lpstr>
      <vt:lpstr>Bodování</vt:lpstr>
      <vt:lpstr>Prezentace aplikace PowerPoint</vt:lpstr>
      <vt:lpstr>Motivace</vt:lpstr>
      <vt:lpstr>Signály beze slov</vt:lpstr>
      <vt:lpstr>Sebehodnocení</vt:lpstr>
      <vt:lpstr>Prezentace aplikace PowerPoint</vt:lpstr>
      <vt:lpstr>Prezentace aplikace PowerPoint</vt:lpstr>
      <vt:lpstr>Prezentace aplikace PowerPoint</vt:lpstr>
      <vt:lpstr>Slovní hodnocení</vt:lpstr>
      <vt:lpstr>Had z písmene L</vt:lpstr>
      <vt:lpstr>Had z písmene K</vt:lpstr>
      <vt:lpstr>Matematický poker</vt:lpstr>
      <vt:lpstr>6. EMOČNÍ A SOCIÁLNÍ PATOLOGIE MIND,  PRÁCE SE TŘÍDOU</vt:lpstr>
      <vt:lpstr>Nejčastější problémy</vt:lpstr>
      <vt:lpstr>Nejčastější problémy</vt:lpstr>
      <vt:lpstr>Dvojí výjimečnost</vt:lpstr>
      <vt:lpstr>Problematika dvojí výjimečnosti</vt:lpstr>
      <vt:lpstr>Výsledky identifikace</vt:lpstr>
      <vt:lpstr>Specifické poruchy učení</vt:lpstr>
      <vt:lpstr>PAS</vt:lpstr>
      <vt:lpstr>Prevence</vt:lpstr>
      <vt:lpstr>Práce se třídou</vt:lpstr>
      <vt:lpstr> Pastýři a ovečky</vt:lpstr>
      <vt:lpstr> Obličej pocitů</vt:lpstr>
      <vt:lpstr>Prostor pro vaše dotazy</vt:lpstr>
    </vt:vector>
  </TitlesOfParts>
  <Company>ATC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ntbacer02</dc:creator>
  <cp:lastModifiedBy>admin</cp:lastModifiedBy>
  <cp:revision>423</cp:revision>
  <dcterms:created xsi:type="dcterms:W3CDTF">2011-11-09T09:07:57Z</dcterms:created>
  <dcterms:modified xsi:type="dcterms:W3CDTF">2018-02-13T19:13:37Z</dcterms:modified>
</cp:coreProperties>
</file>